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6" r:id="rId2"/>
    <p:sldId id="256" r:id="rId3"/>
    <p:sldId id="268" r:id="rId4"/>
    <p:sldId id="259" r:id="rId5"/>
    <p:sldId id="323" r:id="rId6"/>
    <p:sldId id="321" r:id="rId7"/>
    <p:sldId id="264" r:id="rId8"/>
    <p:sldId id="318" r:id="rId9"/>
    <p:sldId id="327" r:id="rId10"/>
    <p:sldId id="324" r:id="rId11"/>
    <p:sldId id="265" r:id="rId12"/>
    <p:sldId id="320" r:id="rId13"/>
    <p:sldId id="328" r:id="rId14"/>
    <p:sldId id="331" r:id="rId15"/>
    <p:sldId id="332" r:id="rId16"/>
    <p:sldId id="266" r:id="rId17"/>
    <p:sldId id="322" r:id="rId18"/>
    <p:sldId id="335" r:id="rId19"/>
    <p:sldId id="319" r:id="rId2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4162"/>
    <a:srgbClr val="E81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5" autoAdjust="0"/>
    <p:restoredTop sz="94660"/>
  </p:normalViewPr>
  <p:slideViewPr>
    <p:cSldViewPr showGuides="1">
      <p:cViewPr varScale="1">
        <p:scale>
          <a:sx n="146" d="100"/>
          <a:sy n="146" d="100"/>
        </p:scale>
        <p:origin x="252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1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45</c:v>
                </c:pt>
                <c:pt idx="1">
                  <c:v>48</c:v>
                </c:pt>
                <c:pt idx="2">
                  <c:v>36</c:v>
                </c:pt>
                <c:pt idx="3">
                  <c:v>25</c:v>
                </c:pt>
                <c:pt idx="4">
                  <c:v>28</c:v>
                </c:pt>
                <c:pt idx="5">
                  <c:v>36</c:v>
                </c:pt>
                <c:pt idx="6">
                  <c:v>42</c:v>
                </c:pt>
                <c:pt idx="7">
                  <c:v>38</c:v>
                </c:pt>
                <c:pt idx="8">
                  <c:v>35</c:v>
                </c:pt>
                <c:pt idx="9">
                  <c:v>58</c:v>
                </c:pt>
                <c:pt idx="10">
                  <c:v>49</c:v>
                </c:pt>
                <c:pt idx="1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3E-4BD4-98B9-492BEAD6676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2016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FEV</c:v>
                </c:pt>
                <c:pt idx="2">
                  <c:v>MAR</c:v>
                </c:pt>
                <c:pt idx="3">
                  <c:v>AVR</c:v>
                </c:pt>
                <c:pt idx="4">
                  <c:v>MAI</c:v>
                </c:pt>
                <c:pt idx="5">
                  <c:v>JUN</c:v>
                </c:pt>
                <c:pt idx="6">
                  <c:v>JUIL</c:v>
                </c:pt>
                <c:pt idx="7">
                  <c:v>AOUT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23</c:v>
                </c:pt>
                <c:pt idx="7">
                  <c:v>32</c:v>
                </c:pt>
                <c:pt idx="8">
                  <c:v>21</c:v>
                </c:pt>
                <c:pt idx="9">
                  <c:v>36</c:v>
                </c:pt>
                <c:pt idx="10">
                  <c:v>40</c:v>
                </c:pt>
                <c:pt idx="1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3E-4BD4-98B9-492BEAD667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4792320"/>
        <c:axId val="114793856"/>
      </c:areaChart>
      <c:catAx>
        <c:axId val="114792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4793856"/>
        <c:crosses val="autoZero"/>
        <c:auto val="1"/>
        <c:lblAlgn val="ctr"/>
        <c:lblOffset val="100"/>
        <c:noMultiLvlLbl val="0"/>
      </c:catAx>
      <c:valAx>
        <c:axId val="11479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92320"/>
        <c:crosses val="autoZero"/>
        <c:crossBetween val="midCat"/>
      </c:valAx>
    </c:plotArea>
    <c:legend>
      <c:legendPos val="t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9A891-73F7-4231-BE24-17C78668B4A8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9C564-64C0-4077-BA88-F7ECE9802D4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9059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649DC-EDDB-49D9-B87B-B5063B020261}" type="datetimeFigureOut">
              <a:rPr lang="fr-FR" smtClean="0"/>
              <a:t>07/06/2022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5910-AE14-4517-AA34-53FB47DB4C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18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Dernière réunion</a:t>
            </a:r>
            <a:r>
              <a:rPr lang="fr-FR" baseline="0" dirty="0" smtClean="0"/>
              <a:t> le </a:t>
            </a:r>
            <a:r>
              <a:rPr lang="fr-FR" b="1" baseline="0" dirty="0" smtClean="0"/>
              <a:t>20 juin 2017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34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Yona et Benoit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2260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58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Rachida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497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Rachida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784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Rachida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731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Rachida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1540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4783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Safa et Thierry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42702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Safa et Thierry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0029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401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4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764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4341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201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Michel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405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14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Yona et Safa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0219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Yona et Benoit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05910-AE14-4517-AA34-53FB47DB4C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506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Espace réservé du texte 12"/>
          <p:cNvSpPr>
            <a:spLocks noGrp="1"/>
          </p:cNvSpPr>
          <p:nvPr>
            <p:ph type="body" sz="quarter" idx="10" hasCustomPrompt="1"/>
          </p:nvPr>
        </p:nvSpPr>
        <p:spPr>
          <a:xfrm>
            <a:off x="2771800" y="2571750"/>
            <a:ext cx="5475288" cy="6480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1" hasCustomPrompt="1"/>
          </p:nvPr>
        </p:nvSpPr>
        <p:spPr>
          <a:xfrm>
            <a:off x="2771781" y="3075609"/>
            <a:ext cx="43926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DE LA PRESENTATION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915816" y="3651870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82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u obj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857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contenu 7"/>
          <p:cNvSpPr>
            <a:spLocks noGrp="1"/>
          </p:cNvSpPr>
          <p:nvPr>
            <p:ph sz="quarter" idx="11"/>
          </p:nvPr>
        </p:nvSpPr>
        <p:spPr>
          <a:xfrm>
            <a:off x="457200" y="844302"/>
            <a:ext cx="7571184" cy="38876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49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3979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0046"/>
            <a:ext cx="4114800" cy="35283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 texte : 18 points</a:t>
            </a:r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2"/>
          </p:nvPr>
        </p:nvSpPr>
        <p:spPr>
          <a:xfrm>
            <a:off x="4715272" y="770043"/>
            <a:ext cx="3313112" cy="35298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2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円/楕円 23"/>
          <p:cNvSpPr/>
          <p:nvPr userDrawn="1"/>
        </p:nvSpPr>
        <p:spPr>
          <a:xfrm>
            <a:off x="1043608" y="2067694"/>
            <a:ext cx="579664" cy="579664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cxnSp>
        <p:nvCxnSpPr>
          <p:cNvPr id="6" name="直線コネクタ 11"/>
          <p:cNvCxnSpPr/>
          <p:nvPr userDrawn="1"/>
        </p:nvCxnSpPr>
        <p:spPr>
          <a:xfrm>
            <a:off x="1331640" y="2355726"/>
            <a:ext cx="6587453" cy="20513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円/楕円 14"/>
          <p:cNvSpPr/>
          <p:nvPr userDrawn="1"/>
        </p:nvSpPr>
        <p:spPr>
          <a:xfrm>
            <a:off x="6850169" y="1905536"/>
            <a:ext cx="918102" cy="918102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8" name="円/楕円 15"/>
          <p:cNvSpPr/>
          <p:nvPr userDrawn="1"/>
        </p:nvSpPr>
        <p:spPr>
          <a:xfrm>
            <a:off x="5396405" y="1455346"/>
            <a:ext cx="1814371" cy="181437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9" name="円/楕円 17"/>
          <p:cNvSpPr/>
          <p:nvPr userDrawn="1"/>
        </p:nvSpPr>
        <p:spPr>
          <a:xfrm>
            <a:off x="3188692" y="1016007"/>
            <a:ext cx="2644301" cy="2644301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0" name="円/楕円 18"/>
          <p:cNvSpPr/>
          <p:nvPr userDrawn="1"/>
        </p:nvSpPr>
        <p:spPr>
          <a:xfrm>
            <a:off x="1939454" y="1496166"/>
            <a:ext cx="1717630" cy="1717630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1" name="円/楕円 19"/>
          <p:cNvSpPr/>
          <p:nvPr userDrawn="1"/>
        </p:nvSpPr>
        <p:spPr>
          <a:xfrm>
            <a:off x="7587268" y="2058625"/>
            <a:ext cx="620287" cy="620287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sp>
        <p:nvSpPr>
          <p:cNvPr id="12" name="円/楕円 22"/>
          <p:cNvSpPr/>
          <p:nvPr userDrawn="1"/>
        </p:nvSpPr>
        <p:spPr>
          <a:xfrm>
            <a:off x="1340152" y="1865277"/>
            <a:ext cx="987095" cy="987095"/>
          </a:xfrm>
          <a:prstGeom prst="ellipse">
            <a:avLst/>
          </a:prstGeom>
          <a:gradFill flip="none" rotWithShape="1">
            <a:gsLst>
              <a:gs pos="100000">
                <a:schemeClr val="accent1">
                  <a:alpha val="56000"/>
                </a:schemeClr>
              </a:gs>
              <a:gs pos="50000">
                <a:schemeClr val="accent1">
                  <a:alpha val="19000"/>
                </a:schemeClr>
              </a:gs>
              <a:gs pos="0">
                <a:schemeClr val="accent1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>
              <a:latin typeface="Arial"/>
              <a:cs typeface="Arial"/>
            </a:endParaRPr>
          </a:p>
        </p:txBody>
      </p:sp>
      <p:cxnSp>
        <p:nvCxnSpPr>
          <p:cNvPr id="13" name="直線コネクタ 25"/>
          <p:cNvCxnSpPr/>
          <p:nvPr userDrawn="1"/>
        </p:nvCxnSpPr>
        <p:spPr>
          <a:xfrm flipV="1">
            <a:off x="1331640" y="1419622"/>
            <a:ext cx="0" cy="936104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27"/>
          <p:cNvCxnSpPr/>
          <p:nvPr userDrawn="1"/>
        </p:nvCxnSpPr>
        <p:spPr>
          <a:xfrm>
            <a:off x="1835696" y="2355726"/>
            <a:ext cx="0" cy="1224136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31"/>
          <p:cNvCxnSpPr/>
          <p:nvPr userDrawn="1"/>
        </p:nvCxnSpPr>
        <p:spPr>
          <a:xfrm>
            <a:off x="2771800" y="2355726"/>
            <a:ext cx="0" cy="1152128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36"/>
          <p:cNvCxnSpPr/>
          <p:nvPr userDrawn="1"/>
        </p:nvCxnSpPr>
        <p:spPr>
          <a:xfrm>
            <a:off x="4499992" y="2355726"/>
            <a:ext cx="0" cy="1584176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38"/>
          <p:cNvCxnSpPr/>
          <p:nvPr userDrawn="1"/>
        </p:nvCxnSpPr>
        <p:spPr>
          <a:xfrm flipV="1">
            <a:off x="6300192" y="1275606"/>
            <a:ext cx="25520" cy="1086926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40"/>
          <p:cNvCxnSpPr/>
          <p:nvPr userDrawn="1"/>
        </p:nvCxnSpPr>
        <p:spPr>
          <a:xfrm>
            <a:off x="7308304" y="2355726"/>
            <a:ext cx="0" cy="1440160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43"/>
          <p:cNvCxnSpPr/>
          <p:nvPr userDrawn="1"/>
        </p:nvCxnSpPr>
        <p:spPr>
          <a:xfrm>
            <a:off x="7912797" y="2380626"/>
            <a:ext cx="0" cy="767188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32" name="Connecteur droit 31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385192" y="1015752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858416" y="3824138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quarter" idx="13" hasCustomPrompt="1"/>
          </p:nvPr>
        </p:nvSpPr>
        <p:spPr>
          <a:xfrm>
            <a:off x="1825352" y="3413968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quarter" idx="14" hasCustomPrompt="1"/>
          </p:nvPr>
        </p:nvSpPr>
        <p:spPr>
          <a:xfrm>
            <a:off x="3533562" y="3966754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quarter" idx="15" hasCustomPrompt="1"/>
          </p:nvPr>
        </p:nvSpPr>
        <p:spPr>
          <a:xfrm>
            <a:off x="5354660" y="850113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5" name="Espace réservé du texte 3"/>
          <p:cNvSpPr>
            <a:spLocks noGrp="1"/>
          </p:cNvSpPr>
          <p:nvPr>
            <p:ph type="body" sz="quarter" idx="16" hasCustomPrompt="1"/>
          </p:nvPr>
        </p:nvSpPr>
        <p:spPr>
          <a:xfrm>
            <a:off x="6300192" y="3795886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26" name="Espace réservé du texte 3"/>
          <p:cNvSpPr>
            <a:spLocks noGrp="1"/>
          </p:cNvSpPr>
          <p:nvPr>
            <p:ph type="body" sz="quarter" idx="17" hasCustomPrompt="1"/>
          </p:nvPr>
        </p:nvSpPr>
        <p:spPr>
          <a:xfrm>
            <a:off x="6937920" y="3535871"/>
            <a:ext cx="1954560" cy="331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5089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22"/>
          <p:cNvSpPr/>
          <p:nvPr userDrawn="1"/>
        </p:nvSpPr>
        <p:spPr>
          <a:xfrm>
            <a:off x="-8627" y="1419622"/>
            <a:ext cx="9180512" cy="2736304"/>
          </a:xfrm>
          <a:prstGeom prst="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sz="1100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9" name="図プレースホルダー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3245" y="1507266"/>
            <a:ext cx="644419" cy="704444"/>
          </a:xfrm>
          <a:prstGeom prst="rect">
            <a:avLst/>
          </a:prstGeom>
        </p:spPr>
      </p:pic>
      <p:pic>
        <p:nvPicPr>
          <p:cNvPr id="10" name="図プレースホルダー 8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3079405" y="1491630"/>
            <a:ext cx="572415" cy="704449"/>
          </a:xfrm>
          <a:prstGeom prst="rect">
            <a:avLst/>
          </a:prstGeom>
        </p:spPr>
      </p:pic>
      <p:pic>
        <p:nvPicPr>
          <p:cNvPr id="11" name="図プレースホルダー 9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>
            <a:fillRect/>
          </a:stretch>
        </p:blipFill>
        <p:spPr>
          <a:xfrm>
            <a:off x="5220072" y="1491630"/>
            <a:ext cx="576064" cy="720080"/>
          </a:xfrm>
          <a:prstGeom prst="rect">
            <a:avLst/>
          </a:prstGeom>
        </p:spPr>
      </p:pic>
      <p:pic>
        <p:nvPicPr>
          <p:cNvPr id="12" name="図プレースホルダー 11"/>
          <p:cNvPicPr>
            <a:picLocks noChangeAspect="1"/>
          </p:cNvPicPr>
          <p:nvPr userDrawn="1"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5969" y="1507261"/>
            <a:ext cx="572415" cy="704449"/>
          </a:xfrm>
          <a:prstGeom prst="rect">
            <a:avLst/>
          </a:prstGeom>
        </p:spPr>
      </p:pic>
      <p:sp>
        <p:nvSpPr>
          <p:cNvPr id="31" name="テキスト プレースホルダー 38"/>
          <p:cNvSpPr>
            <a:spLocks noGrp="1"/>
          </p:cNvSpPr>
          <p:nvPr>
            <p:ph type="body" sz="quarter" idx="33" hasCustomPrompt="1"/>
          </p:nvPr>
        </p:nvSpPr>
        <p:spPr>
          <a:xfrm>
            <a:off x="539552" y="2199115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2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932113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3" name="テキスト プレースホルダー 38"/>
          <p:cNvSpPr>
            <a:spLocks noGrp="1"/>
          </p:cNvSpPr>
          <p:nvPr>
            <p:ph type="body" sz="quarter" idx="45" hasCustomPrompt="1"/>
          </p:nvPr>
        </p:nvSpPr>
        <p:spPr>
          <a:xfrm>
            <a:off x="2627784" y="2222997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4" name="Espace réservé du texte 4"/>
          <p:cNvSpPr>
            <a:spLocks noGrp="1"/>
          </p:cNvSpPr>
          <p:nvPr>
            <p:ph type="body" sz="quarter" idx="46" hasCustomPrompt="1"/>
          </p:nvPr>
        </p:nvSpPr>
        <p:spPr>
          <a:xfrm>
            <a:off x="2617440" y="2955995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5" name="テキスト プレースホルダー 38"/>
          <p:cNvSpPr>
            <a:spLocks noGrp="1"/>
          </p:cNvSpPr>
          <p:nvPr>
            <p:ph type="body" sz="quarter" idx="47" hasCustomPrompt="1"/>
          </p:nvPr>
        </p:nvSpPr>
        <p:spPr>
          <a:xfrm>
            <a:off x="4862788" y="2222997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6" name="Espace réservé du texte 4"/>
          <p:cNvSpPr>
            <a:spLocks noGrp="1"/>
          </p:cNvSpPr>
          <p:nvPr>
            <p:ph type="body" sz="quarter" idx="48" hasCustomPrompt="1"/>
          </p:nvPr>
        </p:nvSpPr>
        <p:spPr>
          <a:xfrm>
            <a:off x="4852444" y="2955995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7" name="テキスト プレースホルダー 38"/>
          <p:cNvSpPr>
            <a:spLocks noGrp="1"/>
          </p:cNvSpPr>
          <p:nvPr>
            <p:ph type="body" sz="quarter" idx="49" hasCustomPrompt="1"/>
          </p:nvPr>
        </p:nvSpPr>
        <p:spPr>
          <a:xfrm>
            <a:off x="7096860" y="2216122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50" hasCustomPrompt="1"/>
          </p:nvPr>
        </p:nvSpPr>
        <p:spPr>
          <a:xfrm>
            <a:off x="7086516" y="2949120"/>
            <a:ext cx="1306488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624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Planning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角丸四角形 13"/>
          <p:cNvSpPr/>
          <p:nvPr userDrawn="1"/>
        </p:nvSpPr>
        <p:spPr>
          <a:xfrm>
            <a:off x="4932040" y="3579862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角丸四角形 13"/>
          <p:cNvSpPr/>
          <p:nvPr userDrawn="1"/>
        </p:nvSpPr>
        <p:spPr>
          <a:xfrm>
            <a:off x="4932040" y="2283718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角丸四角形 13"/>
          <p:cNvSpPr/>
          <p:nvPr userDrawn="1"/>
        </p:nvSpPr>
        <p:spPr>
          <a:xfrm>
            <a:off x="4932040" y="1045850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角丸四角形 13"/>
          <p:cNvSpPr/>
          <p:nvPr userDrawn="1"/>
        </p:nvSpPr>
        <p:spPr>
          <a:xfrm>
            <a:off x="850324" y="3579862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角丸四角形 13"/>
          <p:cNvSpPr/>
          <p:nvPr userDrawn="1"/>
        </p:nvSpPr>
        <p:spPr>
          <a:xfrm>
            <a:off x="850324" y="2283718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角丸四角形 13"/>
          <p:cNvSpPr/>
          <p:nvPr userDrawn="1"/>
        </p:nvSpPr>
        <p:spPr>
          <a:xfrm>
            <a:off x="862236" y="1117858"/>
            <a:ext cx="3721676" cy="1093852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6"/>
          <p:cNvSpPr/>
          <p:nvPr userDrawn="1"/>
        </p:nvSpPr>
        <p:spPr>
          <a:xfrm>
            <a:off x="527099" y="915566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34"/>
          <p:cNvSpPr/>
          <p:nvPr userDrawn="1"/>
        </p:nvSpPr>
        <p:spPr>
          <a:xfrm>
            <a:off x="527099" y="2224160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円/楕円 41"/>
          <p:cNvSpPr/>
          <p:nvPr userDrawn="1"/>
        </p:nvSpPr>
        <p:spPr>
          <a:xfrm>
            <a:off x="545355" y="3604762"/>
            <a:ext cx="539552" cy="664007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円/楕円 46"/>
          <p:cNvSpPr/>
          <p:nvPr userDrawn="1"/>
        </p:nvSpPr>
        <p:spPr>
          <a:xfrm>
            <a:off x="4668642" y="921791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円/楕円 51"/>
          <p:cNvSpPr/>
          <p:nvPr userDrawn="1"/>
        </p:nvSpPr>
        <p:spPr>
          <a:xfrm>
            <a:off x="4668642" y="2296168"/>
            <a:ext cx="576064" cy="708941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円/楕円 56"/>
          <p:cNvSpPr/>
          <p:nvPr userDrawn="1"/>
        </p:nvSpPr>
        <p:spPr>
          <a:xfrm>
            <a:off x="4668642" y="3603452"/>
            <a:ext cx="576064" cy="708940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1133726" y="1137626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175" indent="0">
              <a:buNone/>
              <a:defRPr sz="1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3"/>
            <a:r>
              <a:rPr lang="fr-FR" dirty="0" smtClean="0"/>
              <a:t>TITRE : 18 PTS</a:t>
            </a:r>
          </a:p>
        </p:txBody>
      </p:sp>
      <p:sp>
        <p:nvSpPr>
          <p:cNvPr id="37" name="Espace réservé du texte 8"/>
          <p:cNvSpPr>
            <a:spLocks noGrp="1"/>
          </p:cNvSpPr>
          <p:nvPr>
            <p:ph type="body" sz="quarter" idx="12" hasCustomPrompt="1"/>
          </p:nvPr>
        </p:nvSpPr>
        <p:spPr>
          <a:xfrm>
            <a:off x="1003937" y="1664784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8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133726" y="2337538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39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1003937" y="2864696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0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1173397" y="3606643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1" name="Espace réservé du texte 8"/>
          <p:cNvSpPr>
            <a:spLocks noGrp="1"/>
          </p:cNvSpPr>
          <p:nvPr>
            <p:ph type="body" sz="quarter" idx="16" hasCustomPrompt="1"/>
          </p:nvPr>
        </p:nvSpPr>
        <p:spPr>
          <a:xfrm>
            <a:off x="1043608" y="413380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2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5277853" y="113140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3" name="Espace réservé du texte 8"/>
          <p:cNvSpPr>
            <a:spLocks noGrp="1"/>
          </p:cNvSpPr>
          <p:nvPr>
            <p:ph type="body" sz="quarter" idx="18" hasCustomPrompt="1"/>
          </p:nvPr>
        </p:nvSpPr>
        <p:spPr>
          <a:xfrm>
            <a:off x="5148064" y="165855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4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277853" y="2362011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5" name="Espace réservé du texte 8"/>
          <p:cNvSpPr>
            <a:spLocks noGrp="1"/>
          </p:cNvSpPr>
          <p:nvPr>
            <p:ph type="body" sz="quarter" idx="20" hasCustomPrompt="1"/>
          </p:nvPr>
        </p:nvSpPr>
        <p:spPr>
          <a:xfrm>
            <a:off x="5148064" y="2889169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46" name="Espace réservé du texte 8"/>
          <p:cNvSpPr>
            <a:spLocks noGrp="1"/>
          </p:cNvSpPr>
          <p:nvPr>
            <p:ph type="body" sz="quarter" idx="21" hasCustomPrompt="1"/>
          </p:nvPr>
        </p:nvSpPr>
        <p:spPr>
          <a:xfrm>
            <a:off x="5254724" y="3690212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TITRE : 18 PTS</a:t>
            </a:r>
          </a:p>
        </p:txBody>
      </p:sp>
      <p:sp>
        <p:nvSpPr>
          <p:cNvPr id="47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5124935" y="4217370"/>
            <a:ext cx="3438274" cy="493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23" hasCustomPrompt="1"/>
          </p:nvPr>
        </p:nvSpPr>
        <p:spPr>
          <a:xfrm>
            <a:off x="527100" y="1118451"/>
            <a:ext cx="57606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9h00</a:t>
            </a:r>
            <a:endParaRPr lang="fr-FR" dirty="0"/>
          </a:p>
        </p:txBody>
      </p:sp>
      <p:sp>
        <p:nvSpPr>
          <p:cNvPr id="48" name="Espace réservé du texte 11"/>
          <p:cNvSpPr>
            <a:spLocks noGrp="1"/>
          </p:cNvSpPr>
          <p:nvPr>
            <p:ph type="body" sz="quarter" idx="24" hasCustomPrompt="1"/>
          </p:nvPr>
        </p:nvSpPr>
        <p:spPr>
          <a:xfrm>
            <a:off x="491095" y="2419086"/>
            <a:ext cx="64807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11h00</a:t>
            </a:r>
            <a:endParaRPr lang="fr-FR" dirty="0"/>
          </a:p>
        </p:txBody>
      </p:sp>
      <p:sp>
        <p:nvSpPr>
          <p:cNvPr id="49" name="Espace réservé du texte 11"/>
          <p:cNvSpPr>
            <a:spLocks noGrp="1"/>
          </p:cNvSpPr>
          <p:nvPr>
            <p:ph type="body" sz="quarter" idx="25" hasCustomPrompt="1"/>
          </p:nvPr>
        </p:nvSpPr>
        <p:spPr>
          <a:xfrm>
            <a:off x="503548" y="3777221"/>
            <a:ext cx="623167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12h00</a:t>
            </a:r>
            <a:endParaRPr lang="fr-FR" dirty="0"/>
          </a:p>
        </p:txBody>
      </p:sp>
      <p:sp>
        <p:nvSpPr>
          <p:cNvPr id="50" name="Espace réservé du texte 11"/>
          <p:cNvSpPr>
            <a:spLocks noGrp="1"/>
          </p:cNvSpPr>
          <p:nvPr>
            <p:ph type="body" sz="quarter" idx="26" hasCustomPrompt="1"/>
          </p:nvPr>
        </p:nvSpPr>
        <p:spPr>
          <a:xfrm>
            <a:off x="4621268" y="1150027"/>
            <a:ext cx="670812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14h00</a:t>
            </a:r>
            <a:endParaRPr lang="fr-FR" dirty="0"/>
          </a:p>
        </p:txBody>
      </p:sp>
      <p:sp>
        <p:nvSpPr>
          <p:cNvPr id="51" name="Espace réservé du texte 11"/>
          <p:cNvSpPr>
            <a:spLocks noGrp="1"/>
          </p:cNvSpPr>
          <p:nvPr>
            <p:ph type="body" sz="quarter" idx="27" hasCustomPrompt="1"/>
          </p:nvPr>
        </p:nvSpPr>
        <p:spPr>
          <a:xfrm>
            <a:off x="4625368" y="2491094"/>
            <a:ext cx="662613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15h00</a:t>
            </a:r>
            <a:endParaRPr lang="fr-FR" dirty="0"/>
          </a:p>
        </p:txBody>
      </p:sp>
      <p:sp>
        <p:nvSpPr>
          <p:cNvPr id="52" name="Espace réservé du texte 11"/>
          <p:cNvSpPr>
            <a:spLocks noGrp="1"/>
          </p:cNvSpPr>
          <p:nvPr>
            <p:ph type="body" sz="quarter" idx="28" hasCustomPrompt="1"/>
          </p:nvPr>
        </p:nvSpPr>
        <p:spPr>
          <a:xfrm>
            <a:off x="4638595" y="3798378"/>
            <a:ext cx="636159" cy="319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  <a:lvl4pPr marL="1371600" indent="0">
              <a:buNone/>
              <a:defRPr sz="1600">
                <a:solidFill>
                  <a:schemeClr val="bg1"/>
                </a:solidFill>
              </a:defRPr>
            </a:lvl4pPr>
            <a:lvl5pPr marL="1828800" indent="0"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17h00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6468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グラフ 6"/>
          <p:cNvGraphicFramePr/>
          <p:nvPr userDrawn="1">
            <p:extLst>
              <p:ext uri="{D42A27DB-BD31-4B8C-83A1-F6EECF244321}">
                <p14:modId xmlns:p14="http://schemas.microsoft.com/office/powerpoint/2010/main" val="3459296285"/>
              </p:ext>
            </p:extLst>
          </p:nvPr>
        </p:nvGraphicFramePr>
        <p:xfrm>
          <a:off x="107504" y="1275606"/>
          <a:ext cx="8928992" cy="296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984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Historique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66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67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68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69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0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71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72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73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79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81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83" name="直線コネクタ 7"/>
          <p:cNvCxnSpPr/>
          <p:nvPr userDrawn="1"/>
        </p:nvCxnSpPr>
        <p:spPr>
          <a:xfrm>
            <a:off x="5364088" y="267495"/>
            <a:ext cx="0" cy="4464496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円/楕円 15"/>
          <p:cNvSpPr/>
          <p:nvPr userDrawn="1"/>
        </p:nvSpPr>
        <p:spPr>
          <a:xfrm>
            <a:off x="5275262" y="401191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5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86" name="円/楕円 15"/>
          <p:cNvSpPr/>
          <p:nvPr userDrawn="1"/>
        </p:nvSpPr>
        <p:spPr>
          <a:xfrm>
            <a:off x="5268778" y="1460935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2917312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3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973975" y="379651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4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2008</a:t>
            </a:r>
            <a:endParaRPr lang="fr-FR" dirty="0"/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20417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2012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9169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16"/>
          <p:cNvGrpSpPr/>
          <p:nvPr userDrawn="1"/>
        </p:nvGrpSpPr>
        <p:grpSpPr>
          <a:xfrm>
            <a:off x="5508104" y="3796519"/>
            <a:ext cx="2448272" cy="287399"/>
            <a:chOff x="9458241" y="1768125"/>
            <a:chExt cx="6930769" cy="630070"/>
          </a:xfrm>
        </p:grpSpPr>
        <p:sp>
          <p:nvSpPr>
            <p:cNvPr id="27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28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29" name="グループ化 16"/>
          <p:cNvGrpSpPr/>
          <p:nvPr userDrawn="1"/>
        </p:nvGrpSpPr>
        <p:grpSpPr>
          <a:xfrm>
            <a:off x="5508104" y="1347614"/>
            <a:ext cx="2448272" cy="287399"/>
            <a:chOff x="9458241" y="1768125"/>
            <a:chExt cx="6930769" cy="630070"/>
          </a:xfrm>
        </p:grpSpPr>
        <p:sp>
          <p:nvSpPr>
            <p:cNvPr id="30" name="平行四辺形 12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1" name="平行四辺形 11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grpSp>
        <p:nvGrpSpPr>
          <p:cNvPr id="34" name="グループ化 17"/>
          <p:cNvGrpSpPr/>
          <p:nvPr userDrawn="1"/>
        </p:nvGrpSpPr>
        <p:grpSpPr>
          <a:xfrm rot="10800000" flipV="1">
            <a:off x="2699792" y="2427734"/>
            <a:ext cx="2520280" cy="288032"/>
            <a:chOff x="9458241" y="1768125"/>
            <a:chExt cx="6930769" cy="630070"/>
          </a:xfrm>
        </p:grpSpPr>
        <p:sp>
          <p:nvSpPr>
            <p:cNvPr id="35" name="平行四辺形 18"/>
            <p:cNvSpPr/>
            <p:nvPr/>
          </p:nvSpPr>
          <p:spPr>
            <a:xfrm rot="10800000">
              <a:off x="9569958" y="1768125"/>
              <a:ext cx="6819052" cy="630070"/>
            </a:xfrm>
            <a:prstGeom prst="parallelogram">
              <a:avLst>
                <a:gd name="adj" fmla="val 75391"/>
              </a:avLst>
            </a:prstGeom>
            <a:solidFill>
              <a:schemeClr val="bg1">
                <a:lumMod val="95000"/>
              </a:schemeClr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  <p:sp>
          <p:nvSpPr>
            <p:cNvPr id="36" name="平行四辺形 19"/>
            <p:cNvSpPr/>
            <p:nvPr/>
          </p:nvSpPr>
          <p:spPr>
            <a:xfrm rot="10800000">
              <a:off x="9458241" y="1768125"/>
              <a:ext cx="1395155" cy="630070"/>
            </a:xfrm>
            <a:prstGeom prst="parallelogram">
              <a:avLst>
                <a:gd name="adj" fmla="val 75391"/>
              </a:avLst>
            </a:prstGeom>
            <a:solidFill>
              <a:schemeClr val="accent1"/>
            </a:solidFill>
            <a:ln w="76200" cmpd="sng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kumimoji="1" lang="ja-JP" altLang="en-US" kern="1200">
                <a:latin typeface="Arial"/>
                <a:cs typeface="Arial"/>
              </a:endParaRPr>
            </a:p>
          </p:txBody>
        </p:sp>
      </p:grpSp>
      <p:sp>
        <p:nvSpPr>
          <p:cNvPr id="41" name="円/楕円 32"/>
          <p:cNvSpPr/>
          <p:nvPr userDrawn="1"/>
        </p:nvSpPr>
        <p:spPr>
          <a:xfrm>
            <a:off x="5148063" y="4415629"/>
            <a:ext cx="455069" cy="560036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3" name="円/楕円 4"/>
          <p:cNvSpPr/>
          <p:nvPr userDrawn="1"/>
        </p:nvSpPr>
        <p:spPr>
          <a:xfrm>
            <a:off x="5148064" y="123479"/>
            <a:ext cx="432048" cy="531705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cxnSp>
        <p:nvCxnSpPr>
          <p:cNvPr id="45" name="直線コネクタ 7"/>
          <p:cNvCxnSpPr>
            <a:endCxn id="41" idx="0"/>
          </p:cNvCxnSpPr>
          <p:nvPr userDrawn="1"/>
        </p:nvCxnSpPr>
        <p:spPr>
          <a:xfrm>
            <a:off x="5364088" y="267495"/>
            <a:ext cx="11510" cy="4148134"/>
          </a:xfrm>
          <a:prstGeom prst="line">
            <a:avLst/>
          </a:prstGeom>
          <a:ln w="127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円/楕円 15"/>
          <p:cNvSpPr/>
          <p:nvPr userDrawn="1"/>
        </p:nvSpPr>
        <p:spPr>
          <a:xfrm>
            <a:off x="5273402" y="257175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7" name="円/楕円 15"/>
          <p:cNvSpPr/>
          <p:nvPr userDrawn="1"/>
        </p:nvSpPr>
        <p:spPr>
          <a:xfrm>
            <a:off x="5273402" y="1460505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48" name="円/楕円 15"/>
          <p:cNvSpPr/>
          <p:nvPr userDrawn="1"/>
        </p:nvSpPr>
        <p:spPr>
          <a:xfrm>
            <a:off x="5273402" y="4016340"/>
            <a:ext cx="195039" cy="240027"/>
          </a:xfrm>
          <a:prstGeom prst="ellipse">
            <a:avLst/>
          </a:prstGeom>
          <a:solidFill>
            <a:schemeClr val="accent1"/>
          </a:solidFill>
          <a:ln w="7620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/>
              <a:cs typeface="Arial"/>
            </a:endParaRPr>
          </a:p>
        </p:txBody>
      </p:sp>
      <p:sp>
        <p:nvSpPr>
          <p:cNvPr id="17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50" y="1347788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18" name="Espace réservé du texte 4"/>
          <p:cNvSpPr>
            <a:spLocks noGrp="1"/>
          </p:cNvSpPr>
          <p:nvPr>
            <p:ph type="body" sz="quarter" idx="12" hasCustomPrompt="1"/>
          </p:nvPr>
        </p:nvSpPr>
        <p:spPr>
          <a:xfrm>
            <a:off x="6000938" y="3796581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19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2901405" y="2428429"/>
            <a:ext cx="1811338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20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5103298" y="245662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2013</a:t>
            </a:r>
            <a:endParaRPr lang="fr-FR" dirty="0"/>
          </a:p>
        </p:txBody>
      </p:sp>
      <p:sp>
        <p:nvSpPr>
          <p:cNvPr id="21" name="Espace réservé du texte 4"/>
          <p:cNvSpPr>
            <a:spLocks noGrp="1"/>
          </p:cNvSpPr>
          <p:nvPr>
            <p:ph type="body" sz="quarter" idx="15" hasCustomPrompt="1"/>
          </p:nvPr>
        </p:nvSpPr>
        <p:spPr>
          <a:xfrm>
            <a:off x="5110131" y="4551978"/>
            <a:ext cx="521580" cy="2873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2013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3478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Graphique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円/楕円 7"/>
          <p:cNvSpPr/>
          <p:nvPr userDrawn="1"/>
        </p:nvSpPr>
        <p:spPr>
          <a:xfrm>
            <a:off x="2203920" y="1635648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円/楕円 18"/>
          <p:cNvSpPr/>
          <p:nvPr userDrawn="1"/>
        </p:nvSpPr>
        <p:spPr>
          <a:xfrm>
            <a:off x="4512429" y="2774976"/>
            <a:ext cx="468253" cy="45643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/>
          <a:p>
            <a:pPr algn="ctr"/>
            <a:endParaRPr kumimoji="1" lang="ja-JP" altLang="en-US">
              <a:solidFill>
                <a:schemeClr val="tx1"/>
              </a:solidFill>
              <a:latin typeface="Arial"/>
              <a:cs typeface="Arial"/>
            </a:endParaRPr>
          </a:p>
        </p:txBody>
      </p:sp>
      <p:grpSp>
        <p:nvGrpSpPr>
          <p:cNvPr id="38" name="グループ化 9"/>
          <p:cNvGrpSpPr/>
          <p:nvPr userDrawn="1"/>
        </p:nvGrpSpPr>
        <p:grpSpPr>
          <a:xfrm>
            <a:off x="1315756" y="1419622"/>
            <a:ext cx="834906" cy="813831"/>
            <a:chOff x="817434" y="2218186"/>
            <a:chExt cx="3645399" cy="3645398"/>
          </a:xfrm>
        </p:grpSpPr>
        <p:sp>
          <p:nvSpPr>
            <p:cNvPr id="39" name="円/楕円 5"/>
            <p:cNvSpPr/>
            <p:nvPr/>
          </p:nvSpPr>
          <p:spPr>
            <a:xfrm>
              <a:off x="81743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0" name="パイ 6"/>
            <p:cNvSpPr/>
            <p:nvPr/>
          </p:nvSpPr>
          <p:spPr>
            <a:xfrm rot="16200000">
              <a:off x="817436" y="2218186"/>
              <a:ext cx="3645398" cy="3645397"/>
            </a:xfrm>
            <a:prstGeom prst="pie">
              <a:avLst>
                <a:gd name="adj1" fmla="val 0"/>
                <a:gd name="adj2" fmla="val 2044930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1" name="グループ化 10"/>
          <p:cNvGrpSpPr/>
          <p:nvPr userDrawn="1"/>
        </p:nvGrpSpPr>
        <p:grpSpPr>
          <a:xfrm>
            <a:off x="3190619" y="1419622"/>
            <a:ext cx="834906" cy="813831"/>
            <a:chOff x="5137914" y="2218185"/>
            <a:chExt cx="3645395" cy="3645396"/>
          </a:xfrm>
        </p:grpSpPr>
        <p:sp>
          <p:nvSpPr>
            <p:cNvPr id="42" name="円/楕円 16"/>
            <p:cNvSpPr/>
            <p:nvPr/>
          </p:nvSpPr>
          <p:spPr>
            <a:xfrm>
              <a:off x="5137914" y="2218186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  <p:sp>
          <p:nvSpPr>
            <p:cNvPr id="43" name="パイ 17"/>
            <p:cNvSpPr/>
            <p:nvPr/>
          </p:nvSpPr>
          <p:spPr>
            <a:xfrm rot="16200000">
              <a:off x="5137914" y="2218185"/>
              <a:ext cx="3645395" cy="3645395"/>
            </a:xfrm>
            <a:prstGeom prst="pie">
              <a:avLst>
                <a:gd name="adj1" fmla="val 0"/>
                <a:gd name="adj2" fmla="val 17608685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2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4" name="グループ化 11"/>
          <p:cNvGrpSpPr/>
          <p:nvPr userDrawn="1"/>
        </p:nvGrpSpPr>
        <p:grpSpPr>
          <a:xfrm>
            <a:off x="5134835" y="1419622"/>
            <a:ext cx="834906" cy="813831"/>
            <a:chOff x="9458261" y="2218184"/>
            <a:chExt cx="3645395" cy="3645396"/>
          </a:xfrm>
        </p:grpSpPr>
        <p:sp>
          <p:nvSpPr>
            <p:cNvPr id="45" name="円/楕円 22"/>
            <p:cNvSpPr/>
            <p:nvPr/>
          </p:nvSpPr>
          <p:spPr>
            <a:xfrm>
              <a:off x="945826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6" name="パイ 23"/>
            <p:cNvSpPr/>
            <p:nvPr/>
          </p:nvSpPr>
          <p:spPr>
            <a:xfrm rot="16200000">
              <a:off x="9458261" y="2218184"/>
              <a:ext cx="3645395" cy="3645395"/>
            </a:xfrm>
            <a:prstGeom prst="pie">
              <a:avLst>
                <a:gd name="adj1" fmla="val 0"/>
                <a:gd name="adj2" fmla="val 1951919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47" name="グループ化 13"/>
          <p:cNvGrpSpPr/>
          <p:nvPr userDrawn="1"/>
        </p:nvGrpSpPr>
        <p:grpSpPr>
          <a:xfrm>
            <a:off x="7028452" y="1419622"/>
            <a:ext cx="834906" cy="813831"/>
            <a:chOff x="13778741" y="2218184"/>
            <a:chExt cx="3645395" cy="3645396"/>
          </a:xfrm>
        </p:grpSpPr>
        <p:sp>
          <p:nvSpPr>
            <p:cNvPr id="48" name="円/楕円 28"/>
            <p:cNvSpPr/>
            <p:nvPr/>
          </p:nvSpPr>
          <p:spPr>
            <a:xfrm>
              <a:off x="13778741" y="2218185"/>
              <a:ext cx="3645395" cy="3645395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  <p:sp>
          <p:nvSpPr>
            <p:cNvPr id="49" name="パイ 29"/>
            <p:cNvSpPr/>
            <p:nvPr/>
          </p:nvSpPr>
          <p:spPr>
            <a:xfrm rot="16200000">
              <a:off x="13778741" y="2218184"/>
              <a:ext cx="3645395" cy="3645395"/>
            </a:xfrm>
            <a:prstGeom prst="pie">
              <a:avLst>
                <a:gd name="adj1" fmla="val 0"/>
                <a:gd name="adj2" fmla="val 1536971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8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490881" y="1627763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95 %</a:t>
            </a:r>
            <a:endParaRPr lang="fr-FR" dirty="0"/>
          </a:p>
        </p:txBody>
      </p:sp>
      <p:sp>
        <p:nvSpPr>
          <p:cNvPr id="20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2452936" y="1635648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dirty="0" smtClean="0"/>
              <a:t>80 %</a:t>
            </a:r>
            <a:endParaRPr lang="fr-FR" dirty="0"/>
          </a:p>
        </p:txBody>
      </p:sp>
      <p:sp>
        <p:nvSpPr>
          <p:cNvPr id="21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4383923" y="1640800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87 %</a:t>
            </a:r>
            <a:endParaRPr lang="fr-FR" dirty="0"/>
          </a:p>
        </p:txBody>
      </p:sp>
      <p:sp>
        <p:nvSpPr>
          <p:cNvPr id="22" name="Espace réservé du texte 7"/>
          <p:cNvSpPr>
            <a:spLocks noGrp="1"/>
          </p:cNvSpPr>
          <p:nvPr>
            <p:ph type="body" sz="quarter" idx="24" hasCustomPrompt="1"/>
          </p:nvPr>
        </p:nvSpPr>
        <p:spPr>
          <a:xfrm>
            <a:off x="6298697" y="1635648"/>
            <a:ext cx="750912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dirty="0" smtClean="0"/>
              <a:t>70 %</a:t>
            </a:r>
            <a:endParaRPr lang="fr-FR" dirty="0"/>
          </a:p>
        </p:txBody>
      </p:sp>
      <p:sp>
        <p:nvSpPr>
          <p:cNvPr id="25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792001" y="2410806"/>
            <a:ext cx="1835783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6" name="Espace réservé du texte 7"/>
          <p:cNvSpPr>
            <a:spLocks noGrp="1"/>
          </p:cNvSpPr>
          <p:nvPr>
            <p:ph type="body" sz="quarter" idx="25" hasCustomPrompt="1"/>
          </p:nvPr>
        </p:nvSpPr>
        <p:spPr>
          <a:xfrm>
            <a:off x="2699791" y="2403501"/>
            <a:ext cx="1812637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7" name="Espace réservé du texte 7"/>
          <p:cNvSpPr>
            <a:spLocks noGrp="1"/>
          </p:cNvSpPr>
          <p:nvPr>
            <p:ph type="body" sz="quarter" idx="26" hasCustomPrompt="1"/>
          </p:nvPr>
        </p:nvSpPr>
        <p:spPr>
          <a:xfrm>
            <a:off x="6514675" y="2403501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8" name="Espace réservé du texte 7"/>
          <p:cNvSpPr>
            <a:spLocks noGrp="1"/>
          </p:cNvSpPr>
          <p:nvPr>
            <p:ph type="body" sz="quarter" idx="27" hasCustomPrompt="1"/>
          </p:nvPr>
        </p:nvSpPr>
        <p:spPr>
          <a:xfrm>
            <a:off x="4621058" y="2403501"/>
            <a:ext cx="182315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28" hasCustomPrompt="1"/>
          </p:nvPr>
        </p:nvSpPr>
        <p:spPr>
          <a:xfrm>
            <a:off x="827088" y="2932559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1" name="Espace réservé du texte 6"/>
          <p:cNvSpPr>
            <a:spLocks noGrp="1"/>
          </p:cNvSpPr>
          <p:nvPr>
            <p:ph type="body" sz="quarter" idx="29" hasCustomPrompt="1"/>
          </p:nvPr>
        </p:nvSpPr>
        <p:spPr>
          <a:xfrm>
            <a:off x="2724160" y="2931790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2" name="Espace réservé du texte 6"/>
          <p:cNvSpPr>
            <a:spLocks noGrp="1"/>
          </p:cNvSpPr>
          <p:nvPr>
            <p:ph type="body" sz="quarter" idx="30" hasCustomPrompt="1"/>
          </p:nvPr>
        </p:nvSpPr>
        <p:spPr>
          <a:xfrm>
            <a:off x="4652175" y="2931790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  <p:sp>
        <p:nvSpPr>
          <p:cNvPr id="33" name="Espace réservé du texte 6"/>
          <p:cNvSpPr>
            <a:spLocks noGrp="1"/>
          </p:cNvSpPr>
          <p:nvPr>
            <p:ph type="body" sz="quarter" idx="31" hasCustomPrompt="1"/>
          </p:nvPr>
        </p:nvSpPr>
        <p:spPr>
          <a:xfrm>
            <a:off x="6545792" y="2931790"/>
            <a:ext cx="1800225" cy="1008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baseline="0"/>
            </a:lvl1pPr>
          </a:lstStyle>
          <a:p>
            <a:pPr lvl="0"/>
            <a:r>
              <a:rPr lang="fr-FR" dirty="0" smtClean="0"/>
              <a:t>Texte : 18 points</a:t>
            </a:r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23478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Histogramme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コネクタ 55"/>
          <p:cNvCxnSpPr/>
          <p:nvPr userDrawn="1"/>
        </p:nvCxnSpPr>
        <p:spPr>
          <a:xfrm>
            <a:off x="5157812" y="961446"/>
            <a:ext cx="0" cy="3528392"/>
          </a:xfrm>
          <a:prstGeom prst="line">
            <a:avLst/>
          </a:prstGeom>
          <a:ln w="12700">
            <a:solidFill>
              <a:schemeClr val="accent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22"/>
          <p:cNvSpPr/>
          <p:nvPr userDrawn="1"/>
        </p:nvSpPr>
        <p:spPr>
          <a:xfrm>
            <a:off x="2340124" y="978489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正方形/長方形 23"/>
          <p:cNvSpPr/>
          <p:nvPr userDrawn="1"/>
        </p:nvSpPr>
        <p:spPr>
          <a:xfrm>
            <a:off x="2349504" y="961447"/>
            <a:ext cx="1838343" cy="370208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3" name="正方形/長方形 40"/>
          <p:cNvSpPr/>
          <p:nvPr userDrawn="1"/>
        </p:nvSpPr>
        <p:spPr>
          <a:xfrm>
            <a:off x="2349500" y="1681528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正方形/長方形 41"/>
          <p:cNvSpPr/>
          <p:nvPr userDrawn="1"/>
        </p:nvSpPr>
        <p:spPr>
          <a:xfrm>
            <a:off x="2349500" y="1681527"/>
            <a:ext cx="1679646" cy="370208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6" name="正方形/長方形 44"/>
          <p:cNvSpPr/>
          <p:nvPr userDrawn="1"/>
        </p:nvSpPr>
        <p:spPr>
          <a:xfrm>
            <a:off x="2349500" y="2473614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正方形/長方形 45"/>
          <p:cNvSpPr/>
          <p:nvPr userDrawn="1"/>
        </p:nvSpPr>
        <p:spPr>
          <a:xfrm>
            <a:off x="2349500" y="2473614"/>
            <a:ext cx="2055601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19" name="正方形/長方形 48"/>
          <p:cNvSpPr/>
          <p:nvPr userDrawn="1"/>
        </p:nvSpPr>
        <p:spPr>
          <a:xfrm>
            <a:off x="2349500" y="3337709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rgbClr val="E64162"/>
              </a:solidFill>
            </a:endParaRPr>
          </a:p>
        </p:txBody>
      </p:sp>
      <p:sp>
        <p:nvSpPr>
          <p:cNvPr id="20" name="正方形/長方形 49"/>
          <p:cNvSpPr/>
          <p:nvPr userDrawn="1"/>
        </p:nvSpPr>
        <p:spPr>
          <a:xfrm>
            <a:off x="2349501" y="3337711"/>
            <a:ext cx="178806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sp>
        <p:nvSpPr>
          <p:cNvPr id="22" name="正方形/長方形 52"/>
          <p:cNvSpPr/>
          <p:nvPr userDrawn="1"/>
        </p:nvSpPr>
        <p:spPr>
          <a:xfrm>
            <a:off x="2349500" y="4129800"/>
            <a:ext cx="2169616" cy="370207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正方形/長方形 53"/>
          <p:cNvSpPr/>
          <p:nvPr userDrawn="1"/>
        </p:nvSpPr>
        <p:spPr>
          <a:xfrm>
            <a:off x="2349504" y="4119633"/>
            <a:ext cx="1570947" cy="370207"/>
          </a:xfrm>
          <a:prstGeom prst="rect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53639" tIns="26819" rIns="53639" bIns="26819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/>
          </a:p>
        </p:txBody>
      </p:sp>
      <p:cxnSp>
        <p:nvCxnSpPr>
          <p:cNvPr id="28" name="直線コネクタ 11"/>
          <p:cNvCxnSpPr/>
          <p:nvPr userDrawn="1"/>
        </p:nvCxnSpPr>
        <p:spPr>
          <a:xfrm flipV="1">
            <a:off x="2349500" y="961447"/>
            <a:ext cx="0" cy="3528392"/>
          </a:xfrm>
          <a:prstGeom prst="line">
            <a:avLst/>
          </a:prstGeom>
          <a:ln w="12700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2349503" y="968166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5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2336829" y="1657267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6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04" y="2473614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7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2340824" y="3313448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29" name="Espace réservé du texte 5"/>
          <p:cNvSpPr>
            <a:spLocks noGrp="1"/>
          </p:cNvSpPr>
          <p:nvPr>
            <p:ph type="body" sz="quarter" idx="15" hasCustomPrompt="1"/>
          </p:nvPr>
        </p:nvSpPr>
        <p:spPr>
          <a:xfrm>
            <a:off x="2319503" y="4097238"/>
            <a:ext cx="2055597" cy="4187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Chiffre : 18 pts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6" hasCustomPrompt="1"/>
          </p:nvPr>
        </p:nvSpPr>
        <p:spPr>
          <a:xfrm>
            <a:off x="477292" y="977717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0" name="Espace réservé du texte 7"/>
          <p:cNvSpPr>
            <a:spLocks noGrp="1"/>
          </p:cNvSpPr>
          <p:nvPr>
            <p:ph type="body" sz="quarter" idx="17" hasCustomPrompt="1"/>
          </p:nvPr>
        </p:nvSpPr>
        <p:spPr>
          <a:xfrm>
            <a:off x="477664" y="1680260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1" name="Espace réservé du texte 7"/>
          <p:cNvSpPr>
            <a:spLocks noGrp="1"/>
          </p:cNvSpPr>
          <p:nvPr>
            <p:ph type="body" sz="quarter" idx="18" hasCustomPrompt="1"/>
          </p:nvPr>
        </p:nvSpPr>
        <p:spPr>
          <a:xfrm>
            <a:off x="477664" y="2473614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2" name="Espace réservé du texte 7"/>
          <p:cNvSpPr>
            <a:spLocks noGrp="1"/>
          </p:cNvSpPr>
          <p:nvPr>
            <p:ph type="body" sz="quarter" idx="19" hasCustomPrompt="1"/>
          </p:nvPr>
        </p:nvSpPr>
        <p:spPr>
          <a:xfrm>
            <a:off x="477664" y="3324935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3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7044" y="4118363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34" name="Espace réservé du texte 7"/>
          <p:cNvSpPr>
            <a:spLocks noGrp="1"/>
          </p:cNvSpPr>
          <p:nvPr>
            <p:ph type="body" sz="quarter" idx="21" hasCustomPrompt="1"/>
          </p:nvPr>
        </p:nvSpPr>
        <p:spPr>
          <a:xfrm>
            <a:off x="5517852" y="1348696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5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5517852" y="2102139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6" name="Espace réservé du texte 7"/>
          <p:cNvSpPr>
            <a:spLocks noGrp="1"/>
          </p:cNvSpPr>
          <p:nvPr>
            <p:ph type="body" sz="quarter" idx="23" hasCustomPrompt="1"/>
          </p:nvPr>
        </p:nvSpPr>
        <p:spPr>
          <a:xfrm>
            <a:off x="5517852" y="2843821"/>
            <a:ext cx="1862460" cy="3714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1.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0"/>
            <a:ext cx="1771650" cy="5143500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109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正方形/長方形 8"/>
          <p:cNvSpPr/>
          <p:nvPr userDrawn="1"/>
        </p:nvSpPr>
        <p:spPr>
          <a:xfrm>
            <a:off x="0" y="2167002"/>
            <a:ext cx="9144000" cy="67508"/>
          </a:xfrm>
          <a:prstGeom prst="rect">
            <a:avLst/>
          </a:prstGeom>
          <a:solidFill>
            <a:schemeClr val="accent1">
              <a:alpha val="2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9"/>
          <p:cNvSpPr/>
          <p:nvPr userDrawn="1"/>
        </p:nvSpPr>
        <p:spPr>
          <a:xfrm>
            <a:off x="827584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10"/>
          <p:cNvSpPr/>
          <p:nvPr userDrawn="1"/>
        </p:nvSpPr>
        <p:spPr>
          <a:xfrm>
            <a:off x="2267544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11"/>
          <p:cNvSpPr/>
          <p:nvPr userDrawn="1"/>
        </p:nvSpPr>
        <p:spPr>
          <a:xfrm>
            <a:off x="3608810" y="1935016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円/楕円 12"/>
          <p:cNvSpPr/>
          <p:nvPr userDrawn="1"/>
        </p:nvSpPr>
        <p:spPr>
          <a:xfrm>
            <a:off x="4990502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13"/>
          <p:cNvSpPr/>
          <p:nvPr userDrawn="1"/>
        </p:nvSpPr>
        <p:spPr>
          <a:xfrm>
            <a:off x="6291340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円/楕円 14"/>
          <p:cNvSpPr/>
          <p:nvPr userDrawn="1"/>
        </p:nvSpPr>
        <p:spPr>
          <a:xfrm>
            <a:off x="7632606" y="1941977"/>
            <a:ext cx="517602" cy="517558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kumimoji="1" lang="ja-JP" altLang="en-US"/>
          </a:p>
        </p:txBody>
      </p:sp>
      <p:pic>
        <p:nvPicPr>
          <p:cNvPr id="31" name="図プレースホルダー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" b="256"/>
          <a:stretch>
            <a:fillRect/>
          </a:stretch>
        </p:blipFill>
        <p:spPr>
          <a:xfrm>
            <a:off x="932870" y="2046727"/>
            <a:ext cx="308084" cy="308057"/>
          </a:xfrm>
          <a:prstGeom prst="rect">
            <a:avLst/>
          </a:prstGeom>
        </p:spPr>
      </p:pic>
      <p:pic>
        <p:nvPicPr>
          <p:cNvPr id="32" name="図プレースホルダー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" b="335"/>
          <a:stretch>
            <a:fillRect/>
          </a:stretch>
        </p:blipFill>
        <p:spPr>
          <a:xfrm>
            <a:off x="2372303" y="2046727"/>
            <a:ext cx="308084" cy="308057"/>
          </a:xfrm>
          <a:prstGeom prst="rect">
            <a:avLst/>
          </a:prstGeom>
        </p:spPr>
      </p:pic>
      <p:pic>
        <p:nvPicPr>
          <p:cNvPr id="33" name="図プレースホルダー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13568" y="2039766"/>
            <a:ext cx="308084" cy="308057"/>
          </a:xfrm>
          <a:prstGeom prst="rect">
            <a:avLst/>
          </a:prstGeom>
        </p:spPr>
      </p:pic>
      <p:pic>
        <p:nvPicPr>
          <p:cNvPr id="34" name="図プレースホルダー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4734" y="2041741"/>
            <a:ext cx="308084" cy="308057"/>
          </a:xfrm>
          <a:prstGeom prst="rect">
            <a:avLst/>
          </a:prstGeom>
        </p:spPr>
      </p:pic>
      <p:pic>
        <p:nvPicPr>
          <p:cNvPr id="35" name="図プレースホルダー 1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96099" y="2046727"/>
            <a:ext cx="308084" cy="308057"/>
          </a:xfrm>
          <a:prstGeom prst="rect">
            <a:avLst/>
          </a:prstGeom>
        </p:spPr>
      </p:pic>
      <p:pic>
        <p:nvPicPr>
          <p:cNvPr id="36" name="図プレースホルダー 2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37364" y="2046727"/>
            <a:ext cx="308084" cy="308057"/>
          </a:xfrm>
          <a:prstGeom prst="rect">
            <a:avLst/>
          </a:prstGeom>
        </p:spPr>
      </p:pic>
      <p:sp>
        <p:nvSpPr>
          <p:cNvPr id="60" name="テキスト プレースホルダー 38"/>
          <p:cNvSpPr>
            <a:spLocks noGrp="1"/>
          </p:cNvSpPr>
          <p:nvPr>
            <p:ph type="body" sz="quarter" idx="33" hasCustomPrompt="1"/>
          </p:nvPr>
        </p:nvSpPr>
        <p:spPr>
          <a:xfrm>
            <a:off x="478827" y="1352654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1" name="テキスト プレースホルダー 38"/>
          <p:cNvSpPr>
            <a:spLocks noGrp="1"/>
          </p:cNvSpPr>
          <p:nvPr>
            <p:ph type="body" sz="quarter" idx="34" hasCustomPrompt="1"/>
          </p:nvPr>
        </p:nvSpPr>
        <p:spPr>
          <a:xfrm>
            <a:off x="1881029" y="1359901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 dirty="0"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2" name="テキスト プレースホルダー 38"/>
          <p:cNvSpPr>
            <a:spLocks noGrp="1"/>
          </p:cNvSpPr>
          <p:nvPr>
            <p:ph type="body" sz="quarter" idx="35" hasCustomPrompt="1"/>
          </p:nvPr>
        </p:nvSpPr>
        <p:spPr>
          <a:xfrm>
            <a:off x="3241806" y="1347911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 dirty="0"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3" name="テキスト プレースホルダー 38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0" y="1355158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 dirty="0"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4" name="テキスト プレースホルダー 38"/>
          <p:cNvSpPr>
            <a:spLocks noGrp="1"/>
          </p:cNvSpPr>
          <p:nvPr>
            <p:ph type="body" sz="quarter" idx="37" hasCustomPrompt="1"/>
          </p:nvPr>
        </p:nvSpPr>
        <p:spPr>
          <a:xfrm>
            <a:off x="5945665" y="1345693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 dirty="0"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65" name="テキスト プレースホルダー 38"/>
          <p:cNvSpPr>
            <a:spLocks noGrp="1"/>
          </p:cNvSpPr>
          <p:nvPr>
            <p:ph type="body" sz="quarter" idx="38" hasCustomPrompt="1"/>
          </p:nvPr>
        </p:nvSpPr>
        <p:spPr>
          <a:xfrm>
            <a:off x="7270346" y="1352940"/>
            <a:ext cx="1290631" cy="5820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 algn="ctr"/>
            <a:r>
              <a:rPr lang="en-US" dirty="0" smtClean="0">
                <a:solidFill>
                  <a:schemeClr val="accent1"/>
                </a:solidFill>
                <a:latin typeface="Arial"/>
                <a:cs typeface="Arial"/>
              </a:rPr>
              <a:t>TITRE : 18 PTS</a:t>
            </a:r>
            <a:endParaRPr lang="en-US" kern="1200" dirty="0" smtClean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kumimoji="1" lang="en-US" altLang="ja-JP" dirty="0">
              <a:latin typeface="Arial"/>
              <a:cs typeface="Arial"/>
            </a:endParaRPr>
          </a:p>
          <a:p>
            <a:endParaRPr kumimoji="1" lang="ja-JP" altLang="en-US" dirty="0">
              <a:latin typeface="Arial"/>
              <a:cs typeface="Arial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9" hasCustomPrompt="1"/>
          </p:nvPr>
        </p:nvSpPr>
        <p:spPr>
          <a:xfrm>
            <a:off x="7308304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7" name="Espace réservé du texte 4"/>
          <p:cNvSpPr>
            <a:spLocks noGrp="1"/>
          </p:cNvSpPr>
          <p:nvPr>
            <p:ph type="body" sz="quarter" idx="40" hasCustomPrompt="1"/>
          </p:nvPr>
        </p:nvSpPr>
        <p:spPr>
          <a:xfrm>
            <a:off x="1907704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8" name="Espace réservé du texte 4"/>
          <p:cNvSpPr>
            <a:spLocks noGrp="1"/>
          </p:cNvSpPr>
          <p:nvPr>
            <p:ph type="body" sz="quarter" idx="41" hasCustomPrompt="1"/>
          </p:nvPr>
        </p:nvSpPr>
        <p:spPr>
          <a:xfrm>
            <a:off x="3265487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39" name="Espace réservé du texte 4"/>
          <p:cNvSpPr>
            <a:spLocks noGrp="1"/>
          </p:cNvSpPr>
          <p:nvPr>
            <p:ph type="body" sz="quarter" idx="42" hasCustomPrompt="1"/>
          </p:nvPr>
        </p:nvSpPr>
        <p:spPr>
          <a:xfrm>
            <a:off x="4633639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0" name="Espace réservé du texte 4"/>
          <p:cNvSpPr>
            <a:spLocks noGrp="1"/>
          </p:cNvSpPr>
          <p:nvPr>
            <p:ph type="body" sz="quarter" idx="43" hasCustomPrompt="1"/>
          </p:nvPr>
        </p:nvSpPr>
        <p:spPr>
          <a:xfrm>
            <a:off x="5929783" y="2572047"/>
            <a:ext cx="1234505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  <p:sp>
        <p:nvSpPr>
          <p:cNvPr id="41" name="Espace réservé du texte 4"/>
          <p:cNvSpPr>
            <a:spLocks noGrp="1"/>
          </p:cNvSpPr>
          <p:nvPr>
            <p:ph type="body" sz="quarter" idx="44" hasCustomPrompt="1"/>
          </p:nvPr>
        </p:nvSpPr>
        <p:spPr>
          <a:xfrm>
            <a:off x="529208" y="2572370"/>
            <a:ext cx="1234480" cy="1079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points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0711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26"/>
          <p:cNvSpPr/>
          <p:nvPr userDrawn="1"/>
        </p:nvSpPr>
        <p:spPr>
          <a:xfrm>
            <a:off x="7164288" y="3918323"/>
            <a:ext cx="485627" cy="59764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円/楕円 25"/>
          <p:cNvSpPr/>
          <p:nvPr userDrawn="1"/>
        </p:nvSpPr>
        <p:spPr>
          <a:xfrm>
            <a:off x="7092280" y="915566"/>
            <a:ext cx="504056" cy="52142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円/楕円 27"/>
          <p:cNvSpPr/>
          <p:nvPr userDrawn="1"/>
        </p:nvSpPr>
        <p:spPr>
          <a:xfrm>
            <a:off x="1755183" y="1131590"/>
            <a:ext cx="368545" cy="4535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円/楕円 24"/>
          <p:cNvSpPr/>
          <p:nvPr userDrawn="1"/>
        </p:nvSpPr>
        <p:spPr>
          <a:xfrm>
            <a:off x="2191210" y="3579862"/>
            <a:ext cx="292558" cy="36004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円/楕円 28"/>
          <p:cNvSpPr/>
          <p:nvPr userDrawn="1"/>
        </p:nvSpPr>
        <p:spPr>
          <a:xfrm>
            <a:off x="323532" y="4111690"/>
            <a:ext cx="461517" cy="44144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円/楕円 10"/>
          <p:cNvSpPr/>
          <p:nvPr userDrawn="1"/>
        </p:nvSpPr>
        <p:spPr>
          <a:xfrm>
            <a:off x="7321327" y="1706496"/>
            <a:ext cx="1800200" cy="1801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円/楕円 8"/>
          <p:cNvSpPr/>
          <p:nvPr userDrawn="1"/>
        </p:nvSpPr>
        <p:spPr>
          <a:xfrm>
            <a:off x="5507876" y="2358910"/>
            <a:ext cx="2160468" cy="21570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円/楕円 7"/>
          <p:cNvSpPr/>
          <p:nvPr userDrawn="1"/>
        </p:nvSpPr>
        <p:spPr>
          <a:xfrm>
            <a:off x="52633" y="1203600"/>
            <a:ext cx="1783063" cy="178972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円/楕円 6"/>
          <p:cNvSpPr/>
          <p:nvPr userDrawn="1"/>
        </p:nvSpPr>
        <p:spPr>
          <a:xfrm>
            <a:off x="395536" y="2660624"/>
            <a:ext cx="1859793" cy="19273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円/楕円 4"/>
          <p:cNvSpPr/>
          <p:nvPr userDrawn="1"/>
        </p:nvSpPr>
        <p:spPr>
          <a:xfrm>
            <a:off x="1475656" y="1143795"/>
            <a:ext cx="2304256" cy="236405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円/楕円 5"/>
          <p:cNvSpPr/>
          <p:nvPr userDrawn="1"/>
        </p:nvSpPr>
        <p:spPr>
          <a:xfrm>
            <a:off x="2987824" y="1347614"/>
            <a:ext cx="2952328" cy="3030021"/>
          </a:xfrm>
          <a:prstGeom prst="ellipse">
            <a:avLst/>
          </a:prstGeom>
          <a:solidFill>
            <a:schemeClr val="accent1"/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プレースホルダー 11"/>
          <p:cNvSpPr>
            <a:spLocks noGrp="1"/>
          </p:cNvSpPr>
          <p:nvPr userDrawn="1"/>
        </p:nvSpPr>
        <p:spPr>
          <a:xfrm>
            <a:off x="6081312" y="1059582"/>
            <a:ext cx="1299000" cy="388671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en-US" sz="14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TITRE</a:t>
            </a:r>
            <a:endParaRPr lang="en-US" sz="1400" kern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円/楕円 23"/>
          <p:cNvSpPr/>
          <p:nvPr userDrawn="1"/>
        </p:nvSpPr>
        <p:spPr>
          <a:xfrm>
            <a:off x="3491884" y="966067"/>
            <a:ext cx="368545" cy="45355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円/楕円 29"/>
          <p:cNvSpPr/>
          <p:nvPr userDrawn="1"/>
        </p:nvSpPr>
        <p:spPr>
          <a:xfrm>
            <a:off x="8739005" y="3291831"/>
            <a:ext cx="351070" cy="43204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12700" cmpd="thinThick">
            <a:noFill/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3639" tIns="26819" rIns="53639" bIns="26819"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プレースホルダー 11"/>
          <p:cNvSpPr>
            <a:spLocks noGrp="1"/>
          </p:cNvSpPr>
          <p:nvPr userDrawn="1"/>
        </p:nvSpPr>
        <p:spPr>
          <a:xfrm>
            <a:off x="6156176" y="1533023"/>
            <a:ext cx="1152128" cy="678687"/>
          </a:xfrm>
          <a:prstGeom prst="rect">
            <a:avLst/>
          </a:prstGeom>
        </p:spPr>
        <p:txBody>
          <a:bodyPr vert="horz" lIns="95777" tIns="47889" rIns="95777" bIns="47889" rtlCol="0" anchor="t">
            <a:noAutofit/>
          </a:bodyPr>
          <a:lstStyle>
            <a:lvl1pPr marL="0" indent="0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8191" indent="-299304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97216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76102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988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33875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2761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91647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0534" indent="-239443" algn="l" defTabSz="957773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en-US" altLang="ja-JP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CLIQUER POUR AJOUTER DU TEXTE</a:t>
            </a:r>
            <a:endParaRPr kumimoji="1" lang="ja-JP" alt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 hasCustomPrompt="1"/>
          </p:nvPr>
        </p:nvSpPr>
        <p:spPr>
          <a:xfrm>
            <a:off x="1723431" y="151049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4" name="Espace réservé du texte 17"/>
          <p:cNvSpPr>
            <a:spLocks noGrp="1"/>
          </p:cNvSpPr>
          <p:nvPr>
            <p:ph type="body" sz="quarter" idx="12" hasCustomPrompt="1"/>
          </p:nvPr>
        </p:nvSpPr>
        <p:spPr>
          <a:xfrm>
            <a:off x="3559635" y="186535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7" name="Espace réservé du texte 17"/>
          <p:cNvSpPr>
            <a:spLocks noGrp="1"/>
          </p:cNvSpPr>
          <p:nvPr>
            <p:ph type="body" sz="quarter" idx="13" hasCustomPrompt="1"/>
          </p:nvPr>
        </p:nvSpPr>
        <p:spPr>
          <a:xfrm>
            <a:off x="5756885" y="2831366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TITRE : 18 PTS</a:t>
            </a:r>
            <a:endParaRPr lang="fr-FR" dirty="0"/>
          </a:p>
        </p:txBody>
      </p:sp>
      <p:sp>
        <p:nvSpPr>
          <p:cNvPr id="28" name="Espace réservé du texte 17"/>
          <p:cNvSpPr>
            <a:spLocks noGrp="1"/>
          </p:cNvSpPr>
          <p:nvPr>
            <p:ph type="body" sz="quarter" idx="14" hasCustomPrompt="1"/>
          </p:nvPr>
        </p:nvSpPr>
        <p:spPr>
          <a:xfrm>
            <a:off x="130750" y="1555824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29" name="Espace réservé du texte 17"/>
          <p:cNvSpPr>
            <a:spLocks noGrp="1"/>
          </p:cNvSpPr>
          <p:nvPr>
            <p:ph type="body" sz="quarter" idx="15" hasCustomPrompt="1"/>
          </p:nvPr>
        </p:nvSpPr>
        <p:spPr>
          <a:xfrm>
            <a:off x="421079" y="311939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31" name="Espace réservé du texte 17"/>
          <p:cNvSpPr>
            <a:spLocks noGrp="1"/>
          </p:cNvSpPr>
          <p:nvPr>
            <p:ph type="body" sz="quarter" idx="16" hasCustomPrompt="1"/>
          </p:nvPr>
        </p:nvSpPr>
        <p:spPr>
          <a:xfrm>
            <a:off x="7443815" y="1981477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TITRE : 16 PTS</a:t>
            </a:r>
            <a:endParaRPr lang="fr-FR" dirty="0"/>
          </a:p>
        </p:txBody>
      </p:sp>
      <p:sp>
        <p:nvSpPr>
          <p:cNvPr id="32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130750" y="2039922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3" name="Espace réservé du texte 17"/>
          <p:cNvSpPr>
            <a:spLocks noGrp="1"/>
          </p:cNvSpPr>
          <p:nvPr>
            <p:ph type="body" sz="quarter" idx="18" hasCustomPrompt="1"/>
          </p:nvPr>
        </p:nvSpPr>
        <p:spPr>
          <a:xfrm>
            <a:off x="1755183" y="208513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34" name="Espace réservé du texte 17"/>
          <p:cNvSpPr>
            <a:spLocks noGrp="1"/>
          </p:cNvSpPr>
          <p:nvPr>
            <p:ph type="body" sz="quarter" idx="19" hasCustomPrompt="1"/>
          </p:nvPr>
        </p:nvSpPr>
        <p:spPr>
          <a:xfrm>
            <a:off x="421079" y="3590191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5" name="Espace réservé du texte 17"/>
          <p:cNvSpPr>
            <a:spLocks noGrp="1"/>
          </p:cNvSpPr>
          <p:nvPr>
            <p:ph type="body" sz="quarter" idx="20" hasCustomPrompt="1"/>
          </p:nvPr>
        </p:nvSpPr>
        <p:spPr>
          <a:xfrm>
            <a:off x="7452320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r-FR" dirty="0" smtClean="0"/>
              <a:t>Texte : 16 pts</a:t>
            </a:r>
            <a:endParaRPr lang="fr-FR" dirty="0"/>
          </a:p>
        </p:txBody>
      </p:sp>
      <p:sp>
        <p:nvSpPr>
          <p:cNvPr id="37" name="Espace réservé du texte 17"/>
          <p:cNvSpPr>
            <a:spLocks noGrp="1"/>
          </p:cNvSpPr>
          <p:nvPr>
            <p:ph type="body" sz="quarter" idx="21" hasCustomPrompt="1"/>
          </p:nvPr>
        </p:nvSpPr>
        <p:spPr>
          <a:xfrm>
            <a:off x="3559635" y="2532855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  <p:sp>
        <p:nvSpPr>
          <p:cNvPr id="38" name="Espace réservé du texte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87631" y="3349629"/>
            <a:ext cx="1808705" cy="4604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/>
            </a:lvl1pPr>
          </a:lstStyle>
          <a:p>
            <a:pPr lvl="0"/>
            <a:r>
              <a:rPr lang="fr-FR" dirty="0" smtClean="0"/>
              <a:t>Texte : 18 pts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6153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2.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3" descr="F:\Visu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803"/>
            <a:ext cx="1810393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13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3.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 descr="F:\Vis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05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4.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F:\Vis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41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5.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F:\Visu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59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trée de chap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403648" y="411511"/>
            <a:ext cx="5400600" cy="504056"/>
          </a:xfrm>
          <a:prstGeom prst="rect">
            <a:avLst/>
          </a:prstGeom>
        </p:spPr>
        <p:txBody>
          <a:bodyPr/>
          <a:lstStyle>
            <a:lvl1pPr algn="l"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 smtClean="0"/>
              <a:t>MODIFIEZ LE STYLE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0" y="483518"/>
            <a:ext cx="1403648" cy="432048"/>
          </a:xfrm>
          <a:prstGeom prst="rect">
            <a:avLst/>
          </a:prstGeom>
          <a:solidFill>
            <a:srgbClr val="E641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1403356" y="915990"/>
            <a:ext cx="3529013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1" hasCustomPrompt="1"/>
          </p:nvPr>
        </p:nvSpPr>
        <p:spPr>
          <a:xfrm>
            <a:off x="612000" y="432001"/>
            <a:ext cx="791790" cy="431378"/>
          </a:xfrm>
          <a:prstGeom prst="rect">
            <a:avLst/>
          </a:prstGeom>
        </p:spPr>
        <p:txBody>
          <a:bodyPr lIns="36000" tIns="36000" rIns="36000" bIns="36000"/>
          <a:lstStyle>
            <a:lvl1pPr marL="0" indent="0" algn="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6.</a:t>
            </a:r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>
          <a:xfrm>
            <a:off x="358485" y="4803998"/>
            <a:ext cx="936104" cy="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F:\Visu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611" y="0"/>
            <a:ext cx="1810393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texte 3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4803998"/>
            <a:ext cx="2642468" cy="288453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3200" baseline="0"/>
            </a:lvl1pPr>
          </a:lstStyle>
          <a:p>
            <a:pPr eaLnBrk="1" hangingPunct="1"/>
            <a:r>
              <a:rPr lang="fr-FR" alt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Mois </a:t>
            </a:r>
            <a:r>
              <a:rPr lang="fr-FR" altLang="fr-FR" sz="13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année</a:t>
            </a:r>
            <a:endParaRPr lang="fr-FR" altLang="fr-FR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46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774502"/>
            <a:ext cx="7571184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 indent="-180975">
              <a:buFont typeface="Arial" panose="020B0604020202020204" pitchFamily="34" charset="0"/>
              <a:buChar char="•"/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 smtClean="0"/>
              <a:t>Modifiez le sous-titre : 20 points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8437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2"/>
          </p:nvPr>
        </p:nvSpPr>
        <p:spPr>
          <a:xfrm>
            <a:off x="457201" y="1350491"/>
            <a:ext cx="7571184" cy="3472234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454161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25pts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44408" y="0"/>
            <a:ext cx="144016" cy="5143500"/>
          </a:xfrm>
          <a:prstGeom prst="rect">
            <a:avLst/>
          </a:prstGeom>
          <a:solidFill>
            <a:srgbClr val="D9D9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8388424" y="0"/>
            <a:ext cx="755576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4" descr="F:\Visu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77"/>
          <a:stretch/>
        </p:blipFill>
        <p:spPr bwMode="auto">
          <a:xfrm>
            <a:off x="8028384" y="0"/>
            <a:ext cx="111561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texte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533" y="195486"/>
            <a:ext cx="7715200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 smtClean="0"/>
              <a:t>Modifiez le titre : 25 points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457200" y="627535"/>
            <a:ext cx="946448" cy="0"/>
          </a:xfrm>
          <a:prstGeom prst="line">
            <a:avLst/>
          </a:prstGeom>
          <a:ln w="28575">
            <a:solidFill>
              <a:srgbClr val="E641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 userDrawn="1"/>
        </p:nvSpPr>
        <p:spPr>
          <a:xfrm>
            <a:off x="0" y="4822725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CB5AC1F-38D2-4B15-81C2-4781DC95C05D}" type="slidenum">
              <a:rPr lang="fr-FR" sz="1000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‹N°›</a:t>
            </a:fld>
            <a:endParaRPr lang="fr-F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04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518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9" r:id="rId17"/>
    <p:sldLayoutId id="2147483680" r:id="rId18"/>
    <p:sldLayoutId id="2147483682" r:id="rId19"/>
    <p:sldLayoutId id="2147483685" r:id="rId20"/>
    <p:sldLayoutId id="2147483686" r:id="rId2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cnfpt.fr/ws/agent/1.0/SetAgen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cnfpt.fr/ws/inscription/1.0/SetInscrip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inscription.cnfpt.fr/ws/inscription/3.0/SetInscription" TargetMode="External"/><Relationship Id="rId4" Type="http://schemas.openxmlformats.org/officeDocument/2006/relationships/hyperlink" Target="https://inscription.cnfpt.fr/ws/inscription/2.0/SetInscription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cnfpt.fr/ws/inscription/1.0/Interrogation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scription.cnfpt.fr/ws/inscription/2.0/Interrogatio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nscription.cnfpt.fr/ws/catalogueintra/1.0/GetCatalogIntr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411511"/>
            <a:ext cx="5832648" cy="504056"/>
          </a:xfrm>
        </p:spPr>
        <p:txBody>
          <a:bodyPr/>
          <a:lstStyle/>
          <a:p>
            <a:r>
              <a:rPr lang="fr-FR" dirty="0" smtClean="0"/>
              <a:t>Réunion du </a:t>
            </a:r>
            <a:r>
              <a:rPr lang="fr-FR" dirty="0" smtClean="0">
                <a:solidFill>
                  <a:srgbClr val="E8143A"/>
                </a:solidFill>
                <a:ea typeface="+mn-ea"/>
              </a:rPr>
              <a:t>9 juin </a:t>
            </a:r>
            <a:r>
              <a:rPr lang="fr-FR" dirty="0" smtClean="0"/>
              <a:t>2022</a:t>
            </a:r>
            <a:endParaRPr lang="fr-FR" dirty="0"/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251520" y="4803998"/>
            <a:ext cx="1728192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482" y="1707654"/>
            <a:ext cx="3435846" cy="3435846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968107" y="3140263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commence </a:t>
            </a:r>
            <a:r>
              <a:rPr lang="fr-FR" sz="2000" b="1" i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000" b="1" i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quelques </a:t>
            </a:r>
            <a:br>
              <a:rPr lang="fr-FR" sz="2000" b="1" i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b="1" i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minutes…</a:t>
            </a:r>
            <a:endParaRPr lang="fr-FR" sz="2000" b="1" i="1" dirty="0">
              <a:solidFill>
                <a:srgbClr val="E81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179512" y="915990"/>
            <a:ext cx="5760932" cy="3599976"/>
          </a:xfrm>
        </p:spPr>
        <p:txBody>
          <a:bodyPr/>
          <a:lstStyle/>
          <a:p>
            <a:r>
              <a:rPr lang="fr-FR" sz="1200" dirty="0" smtClean="0"/>
              <a:t/>
            </a:r>
            <a:br>
              <a:rPr lang="fr-FR" sz="1200" dirty="0" smtClean="0"/>
            </a:br>
            <a:r>
              <a:rPr lang="fr-FR" sz="2000" dirty="0" smtClean="0"/>
              <a:t>Safa SABOUH </a:t>
            </a:r>
            <a:r>
              <a:rPr lang="fr-FR" sz="2000" dirty="0" smtClean="0"/>
              <a:t>- </a:t>
            </a:r>
            <a:r>
              <a:rPr lang="fr-FR" sz="2000" dirty="0" smtClean="0"/>
              <a:t>DGA DQF</a:t>
            </a:r>
          </a:p>
          <a:p>
            <a:r>
              <a:rPr lang="fr-FR" sz="2000" dirty="0" smtClean="0"/>
              <a:t>Thierry BARATON - DGA DQF</a:t>
            </a:r>
          </a:p>
          <a:p>
            <a:endParaRPr lang="fr-FR" sz="2000" dirty="0" smtClean="0"/>
          </a:p>
          <a:p>
            <a:r>
              <a:rPr lang="fr-FR" sz="2000" dirty="0" smtClean="0"/>
              <a:t>Michel MISTRAL</a:t>
            </a:r>
            <a:r>
              <a:rPr lang="fr-FR" sz="2000" dirty="0"/>
              <a:t> </a:t>
            </a:r>
            <a:r>
              <a:rPr lang="fr-FR" sz="2000" dirty="0" smtClean="0"/>
              <a:t>- </a:t>
            </a:r>
            <a:r>
              <a:rPr lang="fr-FR" sz="2000" dirty="0" smtClean="0"/>
              <a:t>DSIN</a:t>
            </a:r>
          </a:p>
          <a:p>
            <a:r>
              <a:rPr lang="fr-FR" sz="2000" dirty="0" smtClean="0"/>
              <a:t>Rachida EL AMRANI </a:t>
            </a:r>
            <a:r>
              <a:rPr lang="fr-FR" sz="2000" dirty="0" smtClean="0"/>
              <a:t>- </a:t>
            </a:r>
            <a:r>
              <a:rPr lang="fr-FR" sz="2000" dirty="0" smtClean="0"/>
              <a:t>DSIN</a:t>
            </a:r>
          </a:p>
          <a:p>
            <a:r>
              <a:rPr lang="fr-FR" sz="2000" dirty="0" smtClean="0"/>
              <a:t>Yona WARNER </a:t>
            </a:r>
            <a:r>
              <a:rPr lang="fr-FR" sz="2000" dirty="0" smtClean="0"/>
              <a:t>- </a:t>
            </a:r>
            <a:r>
              <a:rPr lang="fr-FR" sz="2000" dirty="0" smtClean="0"/>
              <a:t>DSIN</a:t>
            </a:r>
          </a:p>
          <a:p>
            <a:r>
              <a:rPr lang="fr-FR" sz="2000" dirty="0" smtClean="0"/>
              <a:t>Rabah HARBANE</a:t>
            </a:r>
            <a:r>
              <a:rPr lang="fr-FR" sz="2000" dirty="0"/>
              <a:t> </a:t>
            </a:r>
            <a:r>
              <a:rPr lang="fr-FR" sz="2000" dirty="0" smtClean="0"/>
              <a:t>- </a:t>
            </a:r>
            <a:r>
              <a:rPr lang="fr-FR" sz="2000" dirty="0" smtClean="0"/>
              <a:t>DSIN</a:t>
            </a:r>
          </a:p>
          <a:p>
            <a:r>
              <a:rPr lang="fr-FR" sz="2000" dirty="0" smtClean="0"/>
              <a:t>Benoit ANGIBAULT </a:t>
            </a:r>
            <a:r>
              <a:rPr lang="fr-FR" sz="2000" dirty="0" smtClean="0"/>
              <a:t>- </a:t>
            </a:r>
            <a:r>
              <a:rPr lang="fr-FR" sz="2000" dirty="0" smtClean="0"/>
              <a:t>DSIN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902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Versions actuellement proposées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Fichiers XML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 smtClean="0"/>
              <a:t>Version 1.x</a:t>
            </a:r>
          </a:p>
          <a:p>
            <a:r>
              <a:rPr lang="fr-FR" dirty="0" smtClean="0"/>
              <a:t>Depuis 2013</a:t>
            </a:r>
          </a:p>
          <a:p>
            <a:r>
              <a:rPr lang="fr-FR" dirty="0" smtClean="0"/>
              <a:t>Classement par Domaines/Sous-domaines</a:t>
            </a:r>
          </a:p>
          <a:p>
            <a:endParaRPr lang="fr-FR" b="1" dirty="0" smtClean="0">
              <a:solidFill>
                <a:srgbClr val="FF0000"/>
              </a:solidFill>
            </a:endParaRPr>
          </a:p>
          <a:p>
            <a:r>
              <a:rPr lang="fr-FR" dirty="0" smtClean="0"/>
              <a:t>Arrêt de la version </a:t>
            </a:r>
            <a:r>
              <a:rPr lang="fr-FR" b="1" dirty="0" smtClean="0"/>
              <a:t>fin septembre 2022</a:t>
            </a:r>
          </a:p>
          <a:p>
            <a:pPr marL="0" indent="0">
              <a:buNone/>
            </a:pPr>
            <a:endParaRPr lang="fr-FR" b="1" dirty="0" smtClean="0"/>
          </a:p>
          <a:p>
            <a:pPr marL="0" indent="0">
              <a:buNone/>
            </a:pPr>
            <a:r>
              <a:rPr lang="fr-FR" b="1" dirty="0" smtClean="0"/>
              <a:t>Version 2.x</a:t>
            </a:r>
          </a:p>
          <a:p>
            <a:r>
              <a:rPr lang="fr-FR" dirty="0" smtClean="0"/>
              <a:t>Depuis 2018</a:t>
            </a:r>
          </a:p>
          <a:p>
            <a:r>
              <a:rPr lang="fr-FR" dirty="0" smtClean="0"/>
              <a:t>Classement par Spécialités/Sous-spécialités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0" y="2535746"/>
            <a:ext cx="6707088" cy="540060"/>
          </a:xfrm>
          <a:prstGeom prst="rect">
            <a:avLst/>
          </a:prstGeom>
          <a:noFill/>
          <a:ln w="38100">
            <a:solidFill>
              <a:srgbClr val="E6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611560" y="2355726"/>
            <a:ext cx="1152128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 smtClean="0"/>
              <a:t>Attention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0228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Webservices IEL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3.</a:t>
            </a:r>
            <a:endParaRPr lang="fr-FR" dirty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51520" y="4803998"/>
            <a:ext cx="1728192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11600" y="3579934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Questions / Réponses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12200" y="278784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Web Services </a:t>
            </a:r>
            <a:r>
              <a:rPr lang="fr-FR" sz="2800" dirty="0">
                <a:solidFill>
                  <a:schemeClr val="tx1"/>
                </a:solidFill>
              </a:rPr>
              <a:t>IEL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512200" y="199586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Fichiers XML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512200" y="117797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55576" y="117797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1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55576" y="199586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2</a:t>
            </a:r>
            <a:endParaRPr lang="fr-FR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755576" y="278784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3</a:t>
            </a:r>
            <a:endParaRPr lang="fr-FR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55576" y="3579934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2935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Web service Agent 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Web Services </a:t>
            </a:r>
            <a:r>
              <a:rPr lang="fr-FR" dirty="0" smtClean="0"/>
              <a:t>IEL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600" b="1" dirty="0"/>
              <a:t>Opération SetAgent </a:t>
            </a:r>
            <a:endParaRPr lang="fr-FR" sz="1600" b="1" dirty="0" smtClean="0"/>
          </a:p>
          <a:p>
            <a:pPr lvl="1"/>
            <a:r>
              <a:rPr lang="fr-FR" sz="1400" dirty="0" smtClean="0"/>
              <a:t>Création et mise à jour de la fiche agent</a:t>
            </a:r>
          </a:p>
          <a:p>
            <a:pPr lvl="1"/>
            <a:r>
              <a:rPr lang="fr-FR" sz="1400" dirty="0"/>
              <a:t>La clé d'unicité </a:t>
            </a:r>
            <a:r>
              <a:rPr lang="fr-FR" sz="1400" dirty="0" smtClean="0"/>
              <a:t>est </a:t>
            </a:r>
            <a:r>
              <a:rPr lang="fr-FR" sz="1400" dirty="0"/>
              <a:t>composée du </a:t>
            </a:r>
            <a:r>
              <a:rPr lang="fr-FR" sz="1400" dirty="0" smtClean="0"/>
              <a:t>nom de naissance</a:t>
            </a:r>
            <a:r>
              <a:rPr lang="fr-FR" sz="1400" dirty="0"/>
              <a:t>, </a:t>
            </a:r>
            <a:r>
              <a:rPr lang="fr-FR" sz="1400" dirty="0" smtClean="0"/>
              <a:t>du prénom</a:t>
            </a:r>
            <a:r>
              <a:rPr lang="fr-FR" sz="1400" dirty="0" smtClean="0"/>
              <a:t>, </a:t>
            </a:r>
            <a:r>
              <a:rPr lang="fr-FR" sz="1400" dirty="0" smtClean="0"/>
              <a:t>de la date </a:t>
            </a:r>
            <a:r>
              <a:rPr lang="fr-FR" sz="1400" dirty="0" smtClean="0"/>
              <a:t>de naissance et </a:t>
            </a:r>
            <a:r>
              <a:rPr lang="fr-FR" sz="1400" dirty="0" smtClean="0"/>
              <a:t>du </a:t>
            </a:r>
            <a:r>
              <a:rPr lang="fr-FR" sz="1400" dirty="0" smtClean="0"/>
              <a:t>SIRET de la collectivité</a:t>
            </a:r>
          </a:p>
          <a:p>
            <a:pPr lvl="2"/>
            <a:r>
              <a:rPr lang="fr-FR" dirty="0"/>
              <a:t>L'agent sera créé lorsque la clé d’unicité n'est pas trouvée en </a:t>
            </a:r>
            <a:r>
              <a:rPr lang="fr-FR" dirty="0" smtClean="0"/>
              <a:t>base </a:t>
            </a:r>
            <a:endParaRPr lang="fr-FR" dirty="0"/>
          </a:p>
          <a:p>
            <a:pPr lvl="2"/>
            <a:r>
              <a:rPr lang="fr-FR" dirty="0" smtClean="0"/>
              <a:t>L'agent </a:t>
            </a:r>
            <a:r>
              <a:rPr lang="fr-FR" dirty="0"/>
              <a:t>sera mis à jour si la clé d'unicité est déjà présente en </a:t>
            </a:r>
            <a:r>
              <a:rPr lang="fr-FR" dirty="0" smtClean="0"/>
              <a:t>base</a:t>
            </a:r>
          </a:p>
          <a:p>
            <a:pPr lvl="2"/>
            <a:endParaRPr lang="fr-FR" dirty="0"/>
          </a:p>
          <a:p>
            <a:r>
              <a:rPr lang="fr-FR" sz="1600" b="1" dirty="0" smtClean="0"/>
              <a:t>Opération SetAgent existe dans la version  :</a:t>
            </a:r>
          </a:p>
          <a:p>
            <a:pPr lvl="1"/>
            <a:r>
              <a:rPr lang="fr-FR" sz="1400" b="1" dirty="0" smtClean="0"/>
              <a:t>1.0 </a:t>
            </a:r>
            <a:r>
              <a:rPr lang="fr-FR" sz="1400" dirty="0" smtClean="0"/>
              <a:t>et accessible via l’URL </a:t>
            </a:r>
            <a:r>
              <a:rPr lang="fr-FR" sz="1200" dirty="0" smtClean="0">
                <a:hlinkClick r:id="rId3"/>
              </a:rPr>
              <a:t>https</a:t>
            </a:r>
            <a:r>
              <a:rPr lang="fr-FR" sz="1200" dirty="0">
                <a:hlinkClick r:id="rId3"/>
              </a:rPr>
              <a:t>://inscription.cnfpt.fr/ws/agent/1.0/SetAgent</a:t>
            </a:r>
            <a:r>
              <a:rPr lang="fr-FR" sz="1200" dirty="0" smtClean="0">
                <a:hlinkClick r:id="rId3"/>
              </a:rPr>
              <a:t>/</a:t>
            </a:r>
            <a:endParaRPr lang="fr-FR" sz="12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13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Web service Inscription</a:t>
            </a:r>
          </a:p>
          <a:p>
            <a:r>
              <a:rPr lang="fr-FR" dirty="0"/>
              <a:t>		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Web Services </a:t>
            </a:r>
            <a:r>
              <a:rPr lang="fr-FR" dirty="0" smtClean="0"/>
              <a:t>IEL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600" b="1" dirty="0" smtClean="0"/>
              <a:t>Opération Setinscription</a:t>
            </a:r>
          </a:p>
          <a:p>
            <a:pPr lvl="1"/>
            <a:r>
              <a:rPr lang="fr-FR" sz="1400" dirty="0" smtClean="0"/>
              <a:t>Création et mise à jour d’un agent et de son inscription à une </a:t>
            </a:r>
            <a:r>
              <a:rPr lang="fr-FR" sz="1400" dirty="0" smtClean="0"/>
              <a:t>session</a:t>
            </a:r>
            <a:endParaRPr lang="fr-FR" sz="1400" dirty="0" smtClean="0"/>
          </a:p>
          <a:p>
            <a:pPr lvl="1"/>
            <a:r>
              <a:rPr lang="fr-FR" sz="1400" dirty="0" smtClean="0"/>
              <a:t>Il </a:t>
            </a:r>
            <a:r>
              <a:rPr lang="fr-FR" sz="1400" dirty="0"/>
              <a:t>est impossible de s’inscrire à </a:t>
            </a:r>
            <a:r>
              <a:rPr lang="fr-FR" sz="1400" dirty="0" smtClean="0"/>
              <a:t>une prépar</a:t>
            </a:r>
            <a:r>
              <a:rPr lang="fr-FR" sz="1400" dirty="0" smtClean="0"/>
              <a:t>ation concours, à </a:t>
            </a:r>
            <a:r>
              <a:rPr lang="fr-FR" sz="1400" dirty="0" smtClean="0"/>
              <a:t>un </a:t>
            </a:r>
            <a:r>
              <a:rPr lang="fr-FR" sz="1400" dirty="0"/>
              <a:t>stage </a:t>
            </a:r>
            <a:r>
              <a:rPr lang="fr-FR" sz="1400" dirty="0" smtClean="0"/>
              <a:t>d’intégration ou à une formation pour les agents de police municipale</a:t>
            </a:r>
            <a:endParaRPr lang="fr-FR" sz="1400" dirty="0" smtClean="0"/>
          </a:p>
          <a:p>
            <a:pPr lvl="1"/>
            <a:endParaRPr lang="fr-FR" sz="1400" dirty="0" smtClean="0"/>
          </a:p>
          <a:p>
            <a:r>
              <a:rPr lang="fr-FR" sz="1600" b="1" dirty="0"/>
              <a:t>Opération Setinscription</a:t>
            </a:r>
            <a:r>
              <a:rPr lang="fr-FR" sz="1600" b="1" dirty="0" smtClean="0"/>
              <a:t> </a:t>
            </a:r>
            <a:r>
              <a:rPr lang="fr-FR" sz="1600" b="1" dirty="0"/>
              <a:t>existe dans </a:t>
            </a:r>
            <a:r>
              <a:rPr lang="fr-FR" sz="1600" b="1" dirty="0" smtClean="0"/>
              <a:t>les versions suivantes </a:t>
            </a:r>
            <a:r>
              <a:rPr lang="fr-FR" sz="1600" dirty="0" smtClean="0"/>
              <a:t>: </a:t>
            </a:r>
          </a:p>
          <a:p>
            <a:pPr lvl="1"/>
            <a:r>
              <a:rPr lang="fr-FR" sz="1400" b="1" dirty="0" smtClean="0"/>
              <a:t>1.0 </a:t>
            </a:r>
            <a:r>
              <a:rPr lang="fr-FR" sz="1400" dirty="0" smtClean="0"/>
              <a:t>accessible </a:t>
            </a:r>
            <a:r>
              <a:rPr lang="fr-FR" sz="1400" dirty="0"/>
              <a:t>via l’URL </a:t>
            </a:r>
            <a:r>
              <a:rPr lang="fr-FR" sz="1400" dirty="0">
                <a:hlinkClick r:id="rId3"/>
              </a:rPr>
              <a:t>https://</a:t>
            </a:r>
            <a:r>
              <a:rPr lang="fr-FR" sz="1400" dirty="0" smtClean="0">
                <a:hlinkClick r:id="rId3"/>
              </a:rPr>
              <a:t>inscription.cnfpt.fr/ws/inscription/1.0/SetInscription</a:t>
            </a:r>
            <a:endParaRPr lang="fr-FR" sz="1400" dirty="0" smtClean="0"/>
          </a:p>
          <a:p>
            <a:pPr lvl="1"/>
            <a:r>
              <a:rPr lang="fr-FR" sz="1400" b="1" dirty="0" smtClean="0"/>
              <a:t>2.0</a:t>
            </a:r>
            <a:r>
              <a:rPr lang="fr-FR" sz="1400" dirty="0" smtClean="0"/>
              <a:t> </a:t>
            </a:r>
            <a:r>
              <a:rPr lang="fr-FR" sz="1400" dirty="0"/>
              <a:t>accessible via l’URL </a:t>
            </a:r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inscription.cnfpt.fr/ws/inscription/2.0/SetInscription</a:t>
            </a:r>
            <a:endParaRPr lang="fr-FR" sz="1400" dirty="0" smtClean="0"/>
          </a:p>
          <a:p>
            <a:pPr lvl="1"/>
            <a:r>
              <a:rPr lang="fr-FR" sz="1400" b="1" dirty="0" smtClean="0"/>
              <a:t>3.0</a:t>
            </a:r>
            <a:r>
              <a:rPr lang="fr-FR" sz="1400" dirty="0" smtClean="0"/>
              <a:t> </a:t>
            </a:r>
            <a:r>
              <a:rPr lang="fr-FR" sz="1400" dirty="0"/>
              <a:t>accessible via l’URL </a:t>
            </a:r>
            <a:r>
              <a:rPr lang="fr-FR" sz="1400" dirty="0">
                <a:hlinkClick r:id="rId5"/>
              </a:rPr>
              <a:t>https://</a:t>
            </a:r>
            <a:r>
              <a:rPr lang="fr-FR" sz="1400" dirty="0" smtClean="0">
                <a:hlinkClick r:id="rId5"/>
              </a:rPr>
              <a:t>inscription.cnfpt.fr/ws/inscription/3.0/SetInscription</a:t>
            </a:r>
            <a:r>
              <a:rPr lang="fr-FR" sz="1400" dirty="0" smtClean="0"/>
              <a:t>        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 smtClean="0"/>
              <a:t>Dates de séances ;</a:t>
            </a:r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 smtClean="0"/>
              <a:t>Lien </a:t>
            </a:r>
            <a:r>
              <a:rPr lang="fr-FR" sz="1400" dirty="0"/>
              <a:t>vers le bon de commande (lorsque l’inscription est payante</a:t>
            </a:r>
            <a:r>
              <a:rPr lang="fr-FR" sz="1400" dirty="0" smtClean="0"/>
              <a:t>) ;</a:t>
            </a:r>
            <a:endParaRPr lang="fr-FR" sz="1400" dirty="0"/>
          </a:p>
          <a:p>
            <a:pPr lvl="3">
              <a:buFont typeface="Wingdings" panose="05000000000000000000" pitchFamily="2" charset="2"/>
              <a:buChar char="v"/>
            </a:pPr>
            <a:r>
              <a:rPr lang="fr-FR" sz="1400" dirty="0" smtClean="0"/>
              <a:t>Mail </a:t>
            </a:r>
            <a:r>
              <a:rPr lang="fr-FR" sz="1400" dirty="0"/>
              <a:t>de confirmation d’inscription (si demandé</a:t>
            </a:r>
            <a:r>
              <a:rPr lang="fr-FR" sz="1400" dirty="0" smtClean="0"/>
              <a:t>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90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Web service Inscription</a:t>
            </a:r>
          </a:p>
          <a:p>
            <a:r>
              <a:rPr lang="fr-FR" dirty="0"/>
              <a:t>		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Web Services </a:t>
            </a:r>
            <a:r>
              <a:rPr lang="fr-FR" dirty="0" smtClean="0"/>
              <a:t>IEL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sz="1600" b="1" dirty="0" smtClean="0"/>
              <a:t>Opération </a:t>
            </a:r>
            <a:r>
              <a:rPr lang="fr-FR" sz="1600" b="1" dirty="0"/>
              <a:t>Interrogation</a:t>
            </a:r>
            <a:endParaRPr lang="fr-FR" sz="1600" b="1" dirty="0" smtClean="0"/>
          </a:p>
          <a:p>
            <a:pPr lvl="1"/>
            <a:r>
              <a:rPr lang="fr-FR" sz="1400" dirty="0"/>
              <a:t>Consultation </a:t>
            </a:r>
            <a:r>
              <a:rPr lang="fr-FR" sz="1400" dirty="0" smtClean="0"/>
              <a:t>d’une manière unitaire </a:t>
            </a:r>
            <a:r>
              <a:rPr lang="fr-FR" sz="1400" dirty="0" smtClean="0"/>
              <a:t>de l’état </a:t>
            </a:r>
            <a:r>
              <a:rPr lang="fr-FR" sz="1400" dirty="0"/>
              <a:t>d’une </a:t>
            </a:r>
            <a:r>
              <a:rPr lang="fr-FR" sz="1400" dirty="0" smtClean="0"/>
              <a:t>inscription</a:t>
            </a:r>
          </a:p>
          <a:p>
            <a:pPr lvl="1"/>
            <a:endParaRPr lang="fr-FR" sz="1400" dirty="0" smtClean="0"/>
          </a:p>
          <a:p>
            <a:r>
              <a:rPr lang="fr-FR" sz="1600" b="1" dirty="0" smtClean="0"/>
              <a:t>Opération </a:t>
            </a:r>
            <a:r>
              <a:rPr lang="fr-FR" sz="1600" b="1" dirty="0"/>
              <a:t>Interrogation</a:t>
            </a:r>
            <a:r>
              <a:rPr lang="fr-FR" sz="1600" b="1" dirty="0" smtClean="0"/>
              <a:t> </a:t>
            </a:r>
            <a:r>
              <a:rPr lang="fr-FR" sz="1600" b="1" dirty="0"/>
              <a:t>existe dans </a:t>
            </a:r>
            <a:r>
              <a:rPr lang="fr-FR" sz="1600" b="1" dirty="0" smtClean="0"/>
              <a:t>les versions suivantes : </a:t>
            </a:r>
          </a:p>
          <a:p>
            <a:pPr lvl="1"/>
            <a:r>
              <a:rPr lang="fr-FR" sz="1400" dirty="0" smtClean="0"/>
              <a:t>1.0 accessible </a:t>
            </a:r>
            <a:r>
              <a:rPr lang="fr-FR" sz="1400" dirty="0"/>
              <a:t>via l’URL </a:t>
            </a:r>
            <a:r>
              <a:rPr lang="fr-FR" sz="1400" dirty="0">
                <a:hlinkClick r:id="rId3"/>
              </a:rPr>
              <a:t>https://</a:t>
            </a:r>
            <a:r>
              <a:rPr lang="fr-FR" sz="1400" dirty="0" smtClean="0">
                <a:hlinkClick r:id="rId3"/>
              </a:rPr>
              <a:t>inscription.cnfpt.fr/ws/inscription/1.0/Interrogation</a:t>
            </a:r>
            <a:endParaRPr lang="fr-FR" sz="1400" dirty="0" smtClean="0"/>
          </a:p>
          <a:p>
            <a:pPr lvl="1"/>
            <a:r>
              <a:rPr lang="fr-FR" sz="1400" dirty="0" smtClean="0"/>
              <a:t>2.0 </a:t>
            </a:r>
            <a:r>
              <a:rPr lang="fr-FR" sz="1400" dirty="0"/>
              <a:t>accessible via l’URL </a:t>
            </a:r>
            <a:r>
              <a:rPr lang="fr-FR" sz="1400" dirty="0">
                <a:hlinkClick r:id="rId4"/>
              </a:rPr>
              <a:t>https://</a:t>
            </a:r>
            <a:r>
              <a:rPr lang="fr-FR" sz="1400" dirty="0" smtClean="0">
                <a:hlinkClick r:id="rId4"/>
              </a:rPr>
              <a:t>inscription.cnfpt.fr/ws/inscription/2.0/Interrogation</a:t>
            </a:r>
            <a:endParaRPr lang="fr-FR" sz="1400" dirty="0" smtClean="0"/>
          </a:p>
          <a:p>
            <a:pPr lvl="3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Dates </a:t>
            </a:r>
            <a:r>
              <a:rPr lang="fr-FR" sz="1400" dirty="0"/>
              <a:t>de séances ;</a:t>
            </a:r>
          </a:p>
          <a:p>
            <a:pPr lvl="3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Données </a:t>
            </a:r>
            <a:r>
              <a:rPr lang="fr-FR" sz="1400" dirty="0"/>
              <a:t>de présence de </a:t>
            </a:r>
            <a:r>
              <a:rPr lang="fr-FR" sz="1400" dirty="0" smtClean="0"/>
              <a:t>l’agent ;</a:t>
            </a:r>
            <a:endParaRPr lang="fr-FR" sz="1400" dirty="0"/>
          </a:p>
          <a:p>
            <a:pPr lvl="3" indent="-285750">
              <a:buFont typeface="Wingdings" panose="05000000000000000000" pitchFamily="2" charset="2"/>
              <a:buChar char="v"/>
            </a:pPr>
            <a:r>
              <a:rPr lang="fr-FR" sz="1400" dirty="0" smtClean="0"/>
              <a:t>Liens </a:t>
            </a:r>
            <a:r>
              <a:rPr lang="fr-FR" sz="1400" dirty="0"/>
              <a:t>vers les documents transmis à </a:t>
            </a:r>
            <a:r>
              <a:rPr lang="fr-FR" sz="1400" dirty="0" smtClean="0"/>
              <a:t>l’agent (convocation, attestation, refus).</a:t>
            </a:r>
            <a:endParaRPr lang="fr-FR" sz="14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Web service </a:t>
            </a:r>
            <a:r>
              <a:rPr lang="fr-FR" i="1" dirty="0" smtClean="0"/>
              <a:t>Catalogue Intra</a:t>
            </a:r>
            <a:r>
              <a:rPr lang="fr-FR" dirty="0"/>
              <a:t>		</a:t>
            </a:r>
            <a:endParaRPr lang="fr-FR" i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Web Services </a:t>
            </a:r>
            <a:r>
              <a:rPr lang="fr-FR" dirty="0" smtClean="0"/>
              <a:t>IEL 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 sz="1600" dirty="0" smtClean="0"/>
          </a:p>
          <a:p>
            <a:r>
              <a:rPr lang="fr-FR" sz="1600" b="1" dirty="0" smtClean="0"/>
              <a:t>Opération </a:t>
            </a:r>
            <a:r>
              <a:rPr lang="fr-FR" sz="1600" b="1" dirty="0"/>
              <a:t>GetCatalogIntra</a:t>
            </a:r>
          </a:p>
          <a:p>
            <a:pPr lvl="1"/>
            <a:r>
              <a:rPr lang="fr-FR" sz="1400" dirty="0"/>
              <a:t>C</a:t>
            </a:r>
            <a:r>
              <a:rPr lang="fr-FR" sz="1400" dirty="0" smtClean="0"/>
              <a:t>ette </a:t>
            </a:r>
            <a:r>
              <a:rPr lang="fr-FR" sz="1400" dirty="0"/>
              <a:t>opération </a:t>
            </a:r>
            <a:r>
              <a:rPr lang="fr-FR" sz="1400" dirty="0" smtClean="0"/>
              <a:t>permet aux </a:t>
            </a:r>
            <a:r>
              <a:rPr lang="fr-FR" sz="1400" dirty="0"/>
              <a:t>collectivités de télécharger le </a:t>
            </a:r>
            <a:r>
              <a:rPr lang="fr-FR" sz="1400" dirty="0" smtClean="0"/>
              <a:t>catalogue XML </a:t>
            </a:r>
            <a:r>
              <a:rPr lang="fr-FR" sz="1400" dirty="0"/>
              <a:t>des sessions </a:t>
            </a:r>
            <a:r>
              <a:rPr lang="fr-FR" sz="1400" dirty="0" smtClean="0"/>
              <a:t>Intra-Union ouvertes aux inscriptions</a:t>
            </a:r>
          </a:p>
          <a:p>
            <a:endParaRPr lang="fr-FR" sz="1400" dirty="0" smtClean="0"/>
          </a:p>
          <a:p>
            <a:r>
              <a:rPr lang="fr-FR" sz="1600" b="1" dirty="0"/>
              <a:t>Opération GetCatalogIntra</a:t>
            </a:r>
            <a:r>
              <a:rPr lang="fr-FR" sz="1600" b="1" dirty="0" smtClean="0"/>
              <a:t> </a:t>
            </a:r>
            <a:r>
              <a:rPr lang="fr-FR" sz="1600" b="1" dirty="0"/>
              <a:t>existe dans </a:t>
            </a:r>
            <a:r>
              <a:rPr lang="fr-FR" sz="1600" b="1" dirty="0" smtClean="0"/>
              <a:t>la version  :</a:t>
            </a:r>
          </a:p>
          <a:p>
            <a:pPr lvl="1"/>
            <a:r>
              <a:rPr lang="fr-FR" sz="1400" dirty="0" smtClean="0"/>
              <a:t>1.0 accessible </a:t>
            </a:r>
            <a:r>
              <a:rPr lang="fr-FR" sz="1400" dirty="0"/>
              <a:t>via l’URL </a:t>
            </a:r>
            <a:r>
              <a:rPr lang="fr-FR" sz="1400" dirty="0">
                <a:hlinkClick r:id="rId3"/>
              </a:rPr>
              <a:t>https://</a:t>
            </a:r>
            <a:r>
              <a:rPr lang="fr-FR" sz="1400" dirty="0" smtClean="0">
                <a:hlinkClick r:id="rId3"/>
              </a:rPr>
              <a:t>inscription.cnfpt.fr/ws/catalogueintra/1.0/GetCatalogIntra</a:t>
            </a:r>
            <a:endParaRPr lang="fr-FR" sz="1400" dirty="0" smtClean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050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4.</a:t>
            </a:r>
            <a:endParaRPr lang="fr-FR" dirty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51520" y="4803998"/>
            <a:ext cx="1728192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11600" y="3579934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Questions / Réponses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12200" y="278784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Web Services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IEL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512200" y="199586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Fichiers XML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512200" y="117797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55576" y="117797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1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55576" y="199586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2</a:t>
            </a:r>
            <a:endParaRPr lang="fr-FR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755576" y="278784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3</a:t>
            </a:r>
            <a:endParaRPr lang="fr-FR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55576" y="3579934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00354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Questions reçues à ce jour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1" y="1131590"/>
            <a:ext cx="7571184" cy="3472234"/>
          </a:xfrm>
        </p:spPr>
        <p:txBody>
          <a:bodyPr/>
          <a:lstStyle/>
          <a:p>
            <a:endParaRPr lang="fr-FR" sz="2000" dirty="0" smtClean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674942"/>
              </p:ext>
            </p:extLst>
          </p:nvPr>
        </p:nvGraphicFramePr>
        <p:xfrm>
          <a:off x="457200" y="1350815"/>
          <a:ext cx="7787208" cy="364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184">
                  <a:extLst>
                    <a:ext uri="{9D8B030D-6E8A-4147-A177-3AD203B41FA5}">
                      <a16:colId xmlns:a16="http://schemas.microsoft.com/office/drawing/2014/main" val="3746794245"/>
                    </a:ext>
                  </a:extLst>
                </a:gridCol>
                <a:gridCol w="4626024">
                  <a:extLst>
                    <a:ext uri="{9D8B030D-6E8A-4147-A177-3AD203B41FA5}">
                      <a16:colId xmlns:a16="http://schemas.microsoft.com/office/drawing/2014/main" val="24683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Réponses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015"/>
                  </a:ext>
                </a:extLst>
              </a:tr>
              <a:tr h="1066119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« Possibilité d'interfacer les catalogues : intra, prépas concours et tremplins » 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L’inscription par Web Services est proposée pour les formations continues uniquement. Les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autres natures de formation requièrent un traitement particulier (instruction pédagogique et données).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5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Web Service GetCatalogueIntra permet de récupérer les sessions de formation continue réalisées</a:t>
                      </a: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Intra. </a:t>
                      </a:r>
                      <a:endParaRPr lang="fr-FR" sz="12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7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 Pouvoir disposer d’un retour d'informations lorsqu'un agent est déplacé par le CNFPT d'une session à une autre pour un même stage »</a:t>
                      </a: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dirty="0" smtClean="0"/>
                        <a:t>Demande d’évolution à étudier : Mise à disposition des inscriptions pour un agent</a:t>
                      </a:r>
                      <a:r>
                        <a:rPr lang="fr-FR" sz="1200" i="0" baseline="0" dirty="0" smtClean="0"/>
                        <a:t> (web service).</a:t>
                      </a:r>
                      <a:endParaRPr lang="fr-FR" sz="1200" i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 rappel, cette fonctionnalité existe déjà dans le tableau de bord IEL.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94091"/>
                  </a:ext>
                </a:extLst>
              </a:tr>
              <a:tr h="10492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« Possibilité de lister tous les agents inscrits sur toutes les sessions pour pouvoir synchroniser une reprise de données automatisée + y compris les agents ayant postulés par le libre-service CNFPT »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Demande d’évolution à étudier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Appel du web service précédemment décrit pour un ensemble d’agents et une période donnée. </a:t>
                      </a:r>
                      <a:endParaRPr lang="fr-FR" sz="120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796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8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Questions reçues à ce jour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1" y="1131590"/>
            <a:ext cx="7571184" cy="3472234"/>
          </a:xfrm>
        </p:spPr>
        <p:txBody>
          <a:bodyPr/>
          <a:lstStyle/>
          <a:p>
            <a:endParaRPr lang="fr-FR" sz="2000" dirty="0" smtClean="0"/>
          </a:p>
          <a:p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539866"/>
              </p:ext>
            </p:extLst>
          </p:nvPr>
        </p:nvGraphicFramePr>
        <p:xfrm>
          <a:off x="457200" y="1350815"/>
          <a:ext cx="7787208" cy="2442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1184">
                  <a:extLst>
                    <a:ext uri="{9D8B030D-6E8A-4147-A177-3AD203B41FA5}">
                      <a16:colId xmlns:a16="http://schemas.microsoft.com/office/drawing/2014/main" val="3746794245"/>
                    </a:ext>
                  </a:extLst>
                </a:gridCol>
                <a:gridCol w="4626024">
                  <a:extLst>
                    <a:ext uri="{9D8B030D-6E8A-4147-A177-3AD203B41FA5}">
                      <a16:colId xmlns:a16="http://schemas.microsoft.com/office/drawing/2014/main" val="246838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Questions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Réponses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015"/>
                  </a:ext>
                </a:extLst>
              </a:tr>
              <a:tr h="10661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« Ajout dans les fichiers XML d'un emploi du temps détaillé au créneau horaire (heure de début, heure de fin, jour de début, jour de fin) »</a:t>
                      </a:r>
                    </a:p>
                    <a:p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 version 2.1 du fichier XML détaille l’ensemble des séances pour une session donnée.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37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« Pourquoi certaines formations (exemple webinaire ou évènementiel) sont absentes du catalogue téléchargeable pour les SIRH »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Le fichier XML ne reprend que les sessions qui apparaissent sur l’offre en ligne présente sur le site Internet.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smtClean="0"/>
                        <a:t>Le paramétrage pour la publication de l’offre en ligne relève d’un choix régional. </a:t>
                      </a:r>
                    </a:p>
                    <a:p>
                      <a:pPr marL="0" algn="l" defTabSz="914400" rtl="0" eaLnBrk="1" latinLnBrk="0" hangingPunct="1"/>
                      <a:endParaRPr lang="fr-FR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99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187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Questions posées depuis le dernier webinaire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Questions / Réponses</a:t>
            </a:r>
            <a:endParaRPr lang="fr-FR" dirty="0"/>
          </a:p>
        </p:txBody>
      </p:sp>
      <p:pic>
        <p:nvPicPr>
          <p:cNvPr id="6" name="Espace réservé du contenu 3" descr="Asking Defining Questions - Excelsior College OW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47614"/>
            <a:ext cx="4434840" cy="29551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075806"/>
            <a:ext cx="2059018" cy="20530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563888" y="4650690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Merci de votre participation 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43775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771800" y="2355726"/>
            <a:ext cx="5475288" cy="648072"/>
          </a:xfrm>
        </p:spPr>
        <p:txBody>
          <a:bodyPr/>
          <a:lstStyle/>
          <a:p>
            <a:r>
              <a:rPr lang="fr-FR" dirty="0" smtClean="0"/>
              <a:t>Éditeurs SIRH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/>
          </p:nvPr>
        </p:nvSpPr>
        <p:spPr>
          <a:xfrm>
            <a:off x="2771781" y="3003798"/>
            <a:ext cx="5475307" cy="576064"/>
          </a:xfrm>
        </p:spPr>
        <p:txBody>
          <a:bodyPr/>
          <a:lstStyle/>
          <a:p>
            <a:r>
              <a:rPr lang="fr-FR" dirty="0" smtClean="0"/>
              <a:t>Échanges avec la plateforme IEL</a:t>
            </a:r>
            <a:endParaRPr lang="fr-FR" dirty="0"/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2771800" y="3651870"/>
            <a:ext cx="1728192" cy="215900"/>
          </a:xfrm>
        </p:spPr>
        <p:txBody>
          <a:bodyPr/>
          <a:lstStyle/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Ordre du jour</a:t>
            </a:r>
            <a:endParaRPr lang="fr-FR" dirty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51520" y="4803998"/>
            <a:ext cx="1728192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511600" y="3579934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Questions / Réponses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512200" y="278784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Web Services </a:t>
            </a:r>
            <a:r>
              <a:rPr lang="fr-FR" sz="2800" dirty="0" smtClean="0">
                <a:solidFill>
                  <a:schemeClr val="tx1"/>
                </a:solidFill>
              </a:rPr>
              <a:t>IEL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512200" y="199586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Fichiers XML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12200" y="117797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tx1"/>
                </a:solidFill>
              </a:rPr>
              <a:t>Introduction</a:t>
            </a:r>
            <a:endParaRPr lang="fr-FR" sz="2800" dirty="0">
              <a:solidFill>
                <a:schemeClr val="tx1"/>
              </a:solidFill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755576" y="117797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1</a:t>
            </a:r>
            <a:endParaRPr lang="fr-FR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755576" y="199586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2</a:t>
            </a:r>
            <a:endParaRPr lang="fr-FR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755576" y="278784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3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755576" y="3579934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4525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Introduction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1.</a:t>
            </a:r>
            <a:endParaRPr lang="fr-FR" dirty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51520" y="4803998"/>
            <a:ext cx="1728192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1511600" y="3579934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Questions / Réponses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1512200" y="278784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Web Services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IEL</a:t>
            </a:r>
          </a:p>
        </p:txBody>
      </p:sp>
      <p:sp>
        <p:nvSpPr>
          <p:cNvPr id="27" name="Rectangle à coins arrondis 26"/>
          <p:cNvSpPr/>
          <p:nvPr/>
        </p:nvSpPr>
        <p:spPr>
          <a:xfrm>
            <a:off x="1512200" y="199586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Fichiers XML</a:t>
            </a:r>
          </a:p>
        </p:txBody>
      </p:sp>
      <p:sp>
        <p:nvSpPr>
          <p:cNvPr id="28" name="Rectangle à coins arrondis 27"/>
          <p:cNvSpPr/>
          <p:nvPr/>
        </p:nvSpPr>
        <p:spPr>
          <a:xfrm>
            <a:off x="1512200" y="117797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29" name="Rectangle à coins arrondis 28"/>
          <p:cNvSpPr/>
          <p:nvPr/>
        </p:nvSpPr>
        <p:spPr>
          <a:xfrm>
            <a:off x="755576" y="117797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1</a:t>
            </a:r>
            <a:endParaRPr lang="fr-FR" b="1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755576" y="199586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2</a:t>
            </a:r>
            <a:endParaRPr lang="fr-FR" b="1" dirty="0"/>
          </a:p>
        </p:txBody>
      </p:sp>
      <p:sp>
        <p:nvSpPr>
          <p:cNvPr id="31" name="Rectangle à coins arrondis 30"/>
          <p:cNvSpPr/>
          <p:nvPr/>
        </p:nvSpPr>
        <p:spPr>
          <a:xfrm>
            <a:off x="755576" y="278784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3</a:t>
            </a:r>
            <a:endParaRPr lang="fr-FR" b="1" dirty="0"/>
          </a:p>
        </p:txBody>
      </p:sp>
      <p:sp>
        <p:nvSpPr>
          <p:cNvPr id="32" name="Rectangle à coins arrondis 31"/>
          <p:cNvSpPr/>
          <p:nvPr/>
        </p:nvSpPr>
        <p:spPr>
          <a:xfrm>
            <a:off x="755576" y="3579934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4875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Télé-service destiné aux collectivités territoriales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2000" b="1" dirty="0" smtClean="0"/>
              <a:t>Depuis 2012</a:t>
            </a:r>
          </a:p>
          <a:p>
            <a:r>
              <a:rPr lang="fr-FR" sz="2000" dirty="0" smtClean="0"/>
              <a:t>Dématérialisation du catalogue </a:t>
            </a:r>
            <a:r>
              <a:rPr lang="fr-FR" sz="2000" dirty="0" smtClean="0"/>
              <a:t>de l’offre de </a:t>
            </a:r>
            <a:r>
              <a:rPr lang="fr-FR" sz="2000" dirty="0"/>
              <a:t>formation 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i="1" dirty="0" smtClean="0"/>
              <a:t>Fichiers </a:t>
            </a:r>
            <a:r>
              <a:rPr lang="fr-FR" sz="2000" i="1" dirty="0" smtClean="0"/>
              <a:t>XML à disposition sur le site internet</a:t>
            </a:r>
          </a:p>
          <a:p>
            <a:pPr marL="0" indent="0">
              <a:buNone/>
            </a:pPr>
            <a:r>
              <a:rPr lang="fr-FR" sz="2000" b="1" dirty="0" smtClean="0"/>
              <a:t>Depuis 2013</a:t>
            </a:r>
          </a:p>
          <a:p>
            <a:r>
              <a:rPr lang="fr-FR" sz="2000" dirty="0" smtClean="0"/>
              <a:t>Dématérialisation </a:t>
            </a:r>
            <a:r>
              <a:rPr lang="fr-FR" sz="2000" dirty="0"/>
              <a:t>de la gestion des inscriptions aux </a:t>
            </a:r>
            <a:r>
              <a:rPr lang="fr-FR" sz="2000" dirty="0" smtClean="0"/>
              <a:t>formations</a:t>
            </a:r>
            <a:br>
              <a:rPr lang="fr-FR" sz="2000" dirty="0" smtClean="0"/>
            </a:br>
            <a:r>
              <a:rPr lang="fr-FR" sz="2000" i="1" dirty="0" smtClean="0"/>
              <a:t>Plateforme </a:t>
            </a:r>
            <a:r>
              <a:rPr lang="fr-FR" sz="2000" i="1" dirty="0" smtClean="0"/>
              <a:t>d’Inscription En Ligne (IEL)</a:t>
            </a:r>
          </a:p>
          <a:p>
            <a:r>
              <a:rPr lang="fr-FR" sz="2000" dirty="0"/>
              <a:t>Interopérabilité </a:t>
            </a:r>
            <a:r>
              <a:rPr lang="fr-FR" sz="2000" dirty="0"/>
              <a:t>de </a:t>
            </a:r>
            <a:r>
              <a:rPr lang="fr-FR" sz="2000" dirty="0" smtClean="0"/>
              <a:t>la </a:t>
            </a:r>
            <a:r>
              <a:rPr lang="fr-FR" sz="2000" dirty="0"/>
              <a:t>plateforme d’inscription en ligne avec les systèmes d’information des collectivités </a:t>
            </a:r>
            <a:r>
              <a:rPr lang="fr-FR" sz="2000" dirty="0" smtClean="0"/>
              <a:t>territoriales -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2000" i="1" dirty="0" smtClean="0"/>
              <a:t>Web Services IEL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29136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Quelques chiffres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179512" y="1350491"/>
            <a:ext cx="8640960" cy="3472234"/>
          </a:xfrm>
        </p:spPr>
        <p:txBody>
          <a:bodyPr/>
          <a:lstStyle/>
          <a:p>
            <a:r>
              <a:rPr lang="fr-FR" sz="1700" dirty="0" smtClean="0"/>
              <a:t>Nombre </a:t>
            </a:r>
            <a:r>
              <a:rPr lang="fr-FR" sz="1700" dirty="0"/>
              <a:t>d’éditeurs </a:t>
            </a:r>
            <a:r>
              <a:rPr lang="fr-FR" sz="1700" dirty="0" smtClean="0"/>
              <a:t>SIRH </a:t>
            </a:r>
            <a:r>
              <a:rPr lang="fr-FR" sz="1700" dirty="0"/>
              <a:t>: </a:t>
            </a:r>
            <a:r>
              <a:rPr lang="fr-FR" sz="1700" b="1" dirty="0" smtClean="0"/>
              <a:t>18</a:t>
            </a:r>
            <a:endParaRPr lang="fr-FR" sz="1700" b="1" dirty="0"/>
          </a:p>
          <a:p>
            <a:r>
              <a:rPr lang="fr-FR" sz="1700" dirty="0" smtClean="0"/>
              <a:t>Nombre de </a:t>
            </a:r>
            <a:r>
              <a:rPr lang="fr-FR" sz="1700" dirty="0" smtClean="0"/>
              <a:t>collectivités </a:t>
            </a:r>
            <a:r>
              <a:rPr lang="fr-FR" sz="1700" dirty="0" smtClean="0"/>
              <a:t>mettant en œuvre les </a:t>
            </a:r>
            <a:r>
              <a:rPr lang="fr-FR" sz="1700" dirty="0" smtClean="0"/>
              <a:t>web services </a:t>
            </a:r>
            <a:r>
              <a:rPr lang="fr-FR" sz="1700" dirty="0" smtClean="0"/>
              <a:t>:  </a:t>
            </a:r>
            <a:r>
              <a:rPr lang="fr-FR" sz="1700" b="1" dirty="0" smtClean="0"/>
              <a:t>787 comptes actifs </a:t>
            </a:r>
          </a:p>
          <a:p>
            <a:r>
              <a:rPr lang="fr-FR" sz="1700" dirty="0" smtClean="0"/>
              <a:t>Nombre </a:t>
            </a:r>
            <a:r>
              <a:rPr lang="fr-FR" sz="1700" dirty="0" smtClean="0"/>
              <a:t>d’inscriptions </a:t>
            </a:r>
            <a:r>
              <a:rPr lang="fr-FR" sz="1700" dirty="0" smtClean="0"/>
              <a:t>effectuées par web services </a:t>
            </a:r>
            <a:r>
              <a:rPr lang="fr-FR" sz="1700" dirty="0" smtClean="0"/>
              <a:t>: </a:t>
            </a:r>
            <a:r>
              <a:rPr lang="fr-FR" sz="1700" b="1" dirty="0"/>
              <a:t>~ 30 </a:t>
            </a:r>
            <a:r>
              <a:rPr lang="fr-FR" sz="1700" b="1" dirty="0" smtClean="0"/>
              <a:t>000 depuis début 2022</a:t>
            </a:r>
          </a:p>
          <a:p>
            <a:r>
              <a:rPr lang="fr-FR" sz="1700" dirty="0"/>
              <a:t>Nombre d’appels </a:t>
            </a:r>
            <a:r>
              <a:rPr lang="fr-FR" sz="1700" dirty="0" smtClean="0"/>
              <a:t>effectués pour l’ensemble </a:t>
            </a:r>
            <a:r>
              <a:rPr lang="fr-FR" sz="1700" dirty="0"/>
              <a:t>des web services : </a:t>
            </a:r>
            <a:r>
              <a:rPr lang="fr-FR" sz="1700" b="1" dirty="0"/>
              <a:t>~ 3 millions / mois  </a:t>
            </a:r>
          </a:p>
          <a:p>
            <a:endParaRPr lang="fr-FR" sz="1700" dirty="0" smtClean="0"/>
          </a:p>
          <a:p>
            <a:endParaRPr lang="fr-FR" sz="1400" dirty="0" smtClean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57448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Fichiers XML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2.</a:t>
            </a:r>
            <a:endParaRPr lang="fr-FR" dirty="0"/>
          </a:p>
        </p:txBody>
      </p:sp>
      <p:sp>
        <p:nvSpPr>
          <p:cNvPr id="8" name="Espace réservé du texte 3"/>
          <p:cNvSpPr txBox="1">
            <a:spLocks/>
          </p:cNvSpPr>
          <p:nvPr/>
        </p:nvSpPr>
        <p:spPr>
          <a:xfrm>
            <a:off x="251520" y="4803998"/>
            <a:ext cx="1728192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300" b="1" dirty="0" smtClean="0">
                <a:solidFill>
                  <a:srgbClr val="E81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juin </a:t>
            </a:r>
            <a:r>
              <a:rPr lang="fr-FR" sz="1300" b="1" dirty="0" smtClean="0"/>
              <a:t>2022</a:t>
            </a:r>
            <a:endParaRPr lang="fr-FR" sz="1300" b="1" dirty="0">
              <a:solidFill>
                <a:srgbClr val="FF0000"/>
              </a:solidFill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1511600" y="3579934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Questions / Réponses</a:t>
            </a:r>
            <a:endParaRPr lang="fr-FR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512200" y="278784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 smtClean="0">
                <a:solidFill>
                  <a:schemeClr val="bg1">
                    <a:lumMod val="65000"/>
                  </a:schemeClr>
                </a:solidFill>
              </a:rPr>
              <a:t>Web Services </a:t>
            </a: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IEL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1512200" y="199586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tx1"/>
                </a:solidFill>
              </a:rPr>
              <a:t>Fichiers XML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1512200" y="1177976"/>
            <a:ext cx="4860000" cy="6480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755576" y="117797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1</a:t>
            </a:r>
            <a:endParaRPr lang="fr-FR" b="1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755576" y="199586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2</a:t>
            </a:r>
            <a:endParaRPr lang="fr-FR" b="1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755576" y="2787846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3</a:t>
            </a:r>
            <a:endParaRPr lang="fr-FR" b="1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755576" y="3579934"/>
            <a:ext cx="648072" cy="648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/>
              <a:t>4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6296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Offre INTER visible sur l’Offre en Ligne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Fichiers XML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1" y="1350490"/>
            <a:ext cx="7715532" cy="3669531"/>
          </a:xfrm>
        </p:spPr>
        <p:txBody>
          <a:bodyPr/>
          <a:lstStyle/>
          <a:p>
            <a:r>
              <a:rPr lang="fr-FR" dirty="0" smtClean="0"/>
              <a:t>Mise à </a:t>
            </a:r>
            <a:r>
              <a:rPr lang="fr-FR" dirty="0" smtClean="0"/>
              <a:t>disposition </a:t>
            </a:r>
            <a:r>
              <a:rPr lang="fr-FR" dirty="0" smtClean="0"/>
              <a:t>quotidienne des fichiers </a:t>
            </a:r>
            <a:r>
              <a:rPr lang="fr-FR" dirty="0" smtClean="0"/>
              <a:t> </a:t>
            </a:r>
          </a:p>
          <a:p>
            <a:r>
              <a:rPr lang="fr-FR" b="1" dirty="0" smtClean="0"/>
              <a:t>Formation continue </a:t>
            </a:r>
            <a:r>
              <a:rPr lang="fr-FR" dirty="0" smtClean="0"/>
              <a:t>publiée dans l’offre en ligne sur le site internet </a:t>
            </a:r>
            <a:br>
              <a:rPr lang="fr-FR" dirty="0" smtClean="0"/>
            </a:br>
            <a:r>
              <a:rPr lang="fr-FR" dirty="0" smtClean="0"/>
              <a:t>et dans le catalogue feuilletable</a:t>
            </a:r>
          </a:p>
          <a:p>
            <a:r>
              <a:rPr lang="fr-FR" dirty="0" smtClean="0"/>
              <a:t>Stages </a:t>
            </a:r>
            <a:r>
              <a:rPr lang="fr-FR" dirty="0"/>
              <a:t>non-programmés dans la version 2.1 du XML</a:t>
            </a:r>
          </a:p>
          <a:p>
            <a:endParaRPr lang="fr-FR" sz="2500" dirty="0" smtClean="0"/>
          </a:p>
          <a:p>
            <a:r>
              <a:rPr lang="fr-FR" dirty="0" smtClean="0"/>
              <a:t>Formations d’intégration</a:t>
            </a:r>
          </a:p>
          <a:p>
            <a:r>
              <a:rPr lang="fr-FR" dirty="0" smtClean="0"/>
              <a:t>Dispositifs </a:t>
            </a:r>
            <a:r>
              <a:rPr lang="fr-FR" dirty="0" smtClean="0"/>
              <a:t>de préparation aux concours</a:t>
            </a:r>
          </a:p>
          <a:p>
            <a:r>
              <a:rPr lang="fr-FR" dirty="0" smtClean="0"/>
              <a:t>Formations </a:t>
            </a:r>
            <a:r>
              <a:rPr lang="fr-FR" dirty="0" smtClean="0"/>
              <a:t>Initiales des Agents de Police Municipale</a:t>
            </a:r>
          </a:p>
          <a:p>
            <a:r>
              <a:rPr lang="fr-FR" dirty="0" smtClean="0"/>
              <a:t>Formations Préalables à l’Armement</a:t>
            </a:r>
          </a:p>
          <a:p>
            <a:r>
              <a:rPr lang="fr-FR" dirty="0" smtClean="0"/>
              <a:t>Formations d’entrainement au maniement des </a:t>
            </a:r>
            <a:r>
              <a:rPr lang="fr-FR" dirty="0" smtClean="0"/>
              <a:t>armes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57200" y="2886238"/>
            <a:ext cx="6779096" cy="1944215"/>
          </a:xfrm>
          <a:prstGeom prst="rect">
            <a:avLst/>
          </a:prstGeom>
          <a:noFill/>
          <a:ln w="38100">
            <a:solidFill>
              <a:srgbClr val="E64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27584" y="2706219"/>
            <a:ext cx="2376264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Ne sont pas </a:t>
            </a:r>
            <a:r>
              <a:rPr lang="fr-FR" dirty="0" smtClean="0"/>
              <a:t>publiés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538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smtClean="0"/>
              <a:t>Offre INTRA pour les collectivités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 smtClean="0"/>
              <a:t>Fichiers XML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>
          <a:xfrm>
            <a:off x="457201" y="1350491"/>
            <a:ext cx="7715532" cy="3472234"/>
          </a:xfrm>
        </p:spPr>
        <p:txBody>
          <a:bodyPr/>
          <a:lstStyle/>
          <a:p>
            <a:r>
              <a:rPr lang="fr-FR" dirty="0" smtClean="0"/>
              <a:t>Mise à </a:t>
            </a:r>
            <a:r>
              <a:rPr lang="fr-FR" dirty="0" smtClean="0"/>
              <a:t>disposition quotidienne de l’offre</a:t>
            </a:r>
            <a:endParaRPr lang="fr-FR" dirty="0" smtClean="0"/>
          </a:p>
          <a:p>
            <a:r>
              <a:rPr lang="fr-FR" dirty="0" smtClean="0"/>
              <a:t>Interrogation à la demande </a:t>
            </a:r>
            <a:r>
              <a:rPr lang="fr-FR" dirty="0" smtClean="0"/>
              <a:t>via web service ou par l’IHM </a:t>
            </a:r>
            <a:r>
              <a:rPr lang="fr-FR" dirty="0" smtClean="0"/>
              <a:t>d’IEL</a:t>
            </a:r>
          </a:p>
          <a:p>
            <a:r>
              <a:rPr lang="fr-FR" b="1" dirty="0" smtClean="0"/>
              <a:t>Formation continue </a:t>
            </a:r>
            <a:r>
              <a:rPr lang="fr-FR" dirty="0" smtClean="0"/>
              <a:t>en Intra/Union pour la collectivité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NFPT 2018 - rouge">
  <a:themeElements>
    <a:clrScheme name="Gamme institutionnelle">
      <a:dk1>
        <a:srgbClr val="000000"/>
      </a:dk1>
      <a:lt1>
        <a:srgbClr val="FFFFFF"/>
      </a:lt1>
      <a:dk2>
        <a:srgbClr val="A71458"/>
      </a:dk2>
      <a:lt2>
        <a:srgbClr val="FDC500"/>
      </a:lt2>
      <a:accent1>
        <a:srgbClr val="E64162"/>
      </a:accent1>
      <a:accent2>
        <a:srgbClr val="A71458"/>
      </a:accent2>
      <a:accent3>
        <a:srgbClr val="FADAE1"/>
      </a:accent3>
      <a:accent4>
        <a:srgbClr val="F0ECE4"/>
      </a:accent4>
      <a:accent5>
        <a:srgbClr val="B0A69D"/>
      </a:accent5>
      <a:accent6>
        <a:srgbClr val="78685B"/>
      </a:accent6>
      <a:hlink>
        <a:srgbClr val="CB91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CNFPT 2018 - rouge</Template>
  <TotalTime>5363</TotalTime>
  <Words>1034</Words>
  <Application>Microsoft Office PowerPoint</Application>
  <PresentationFormat>Affichage à l'écran (16:9)</PresentationFormat>
  <Paragraphs>214</Paragraphs>
  <Slides>19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Wingdings</vt:lpstr>
      <vt:lpstr>CNFPT 2018 - rouge</vt:lpstr>
      <vt:lpstr>Réunion du 9 juin 2022</vt:lpstr>
      <vt:lpstr>Présentation PowerPoint</vt:lpstr>
      <vt:lpstr>Ordre du jour</vt:lpstr>
      <vt:lpstr>Introduction</vt:lpstr>
      <vt:lpstr>Présentation PowerPoint</vt:lpstr>
      <vt:lpstr>Présentation PowerPoint</vt:lpstr>
      <vt:lpstr>Fichiers XML</vt:lpstr>
      <vt:lpstr>Présentation PowerPoint</vt:lpstr>
      <vt:lpstr>Présentation PowerPoint</vt:lpstr>
      <vt:lpstr>Présentation PowerPoint</vt:lpstr>
      <vt:lpstr>Webservices IEL</vt:lpstr>
      <vt:lpstr>Présentation PowerPoint</vt:lpstr>
      <vt:lpstr>Présentation PowerPoint</vt:lpstr>
      <vt:lpstr>Présentation PowerPoint</vt:lpstr>
      <vt:lpstr>Présentation PowerPoint</vt:lpstr>
      <vt:lpstr>Questions / Réponses</vt:lpstr>
      <vt:lpstr>Présentation PowerPoint</vt:lpstr>
      <vt:lpstr>Présentation PowerPoint</vt:lpstr>
      <vt:lpstr>Présentation PowerPoint</vt:lpstr>
    </vt:vector>
  </TitlesOfParts>
  <Company>CNFPT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PARDIEU Frédéric</dc:creator>
  <cp:lastModifiedBy>MISTRAL Michel</cp:lastModifiedBy>
  <cp:revision>122</cp:revision>
  <cp:lastPrinted>2018-02-01T13:25:59Z</cp:lastPrinted>
  <dcterms:created xsi:type="dcterms:W3CDTF">2018-01-17T09:54:11Z</dcterms:created>
  <dcterms:modified xsi:type="dcterms:W3CDTF">2022-06-07T17:18:44Z</dcterms:modified>
</cp:coreProperties>
</file>